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71" r:id="rId6"/>
    <p:sldId id="268" r:id="rId7"/>
    <p:sldId id="269" r:id="rId8"/>
    <p:sldId id="270" r:id="rId9"/>
    <p:sldId id="260" r:id="rId10"/>
    <p:sldId id="261" r:id="rId11"/>
    <p:sldId id="262" r:id="rId12"/>
    <p:sldId id="274" r:id="rId13"/>
    <p:sldId id="275" r:id="rId14"/>
    <p:sldId id="276" r:id="rId15"/>
    <p:sldId id="277" r:id="rId16"/>
    <p:sldId id="278" r:id="rId17"/>
    <p:sldId id="263" r:id="rId18"/>
    <p:sldId id="290" r:id="rId19"/>
    <p:sldId id="291" r:id="rId20"/>
    <p:sldId id="292" r:id="rId21"/>
    <p:sldId id="293" r:id="rId22"/>
    <p:sldId id="294" r:id="rId23"/>
    <p:sldId id="295" r:id="rId24"/>
    <p:sldId id="296" r:id="rId25"/>
    <p:sldId id="297" r:id="rId26"/>
    <p:sldId id="298" r:id="rId27"/>
    <p:sldId id="264" r:id="rId28"/>
    <p:sldId id="315" r:id="rId29"/>
    <p:sldId id="316" r:id="rId30"/>
    <p:sldId id="265" r:id="rId31"/>
    <p:sldId id="272" r:id="rId32"/>
    <p:sldId id="273" r:id="rId33"/>
    <p:sldId id="266" r:id="rId34"/>
    <p:sldId id="299" r:id="rId35"/>
    <p:sldId id="300" r:id="rId36"/>
    <p:sldId id="301" r:id="rId37"/>
    <p:sldId id="302" r:id="rId38"/>
    <p:sldId id="303" r:id="rId39"/>
    <p:sldId id="304" r:id="rId40"/>
    <p:sldId id="305" r:id="rId41"/>
    <p:sldId id="306" r:id="rId42"/>
    <p:sldId id="307" r:id="rId43"/>
    <p:sldId id="308" r:id="rId44"/>
    <p:sldId id="309" r:id="rId45"/>
    <p:sldId id="310" r:id="rId46"/>
    <p:sldId id="311" r:id="rId47"/>
    <p:sldId id="312" r:id="rId48"/>
    <p:sldId id="313" r:id="rId49"/>
    <p:sldId id="314" r:id="rId50"/>
    <p:sldId id="267" r:id="rId51"/>
    <p:sldId id="279" r:id="rId52"/>
    <p:sldId id="280" r:id="rId53"/>
    <p:sldId id="281" r:id="rId54"/>
    <p:sldId id="282" r:id="rId55"/>
    <p:sldId id="283" r:id="rId56"/>
    <p:sldId id="284" r:id="rId57"/>
    <p:sldId id="285" r:id="rId58"/>
    <p:sldId id="286" r:id="rId59"/>
    <p:sldId id="287" r:id="rId60"/>
    <p:sldId id="288" r:id="rId61"/>
    <p:sldId id="289" r:id="rId6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8" d="100"/>
          <a:sy n="118" d="100"/>
        </p:scale>
        <p:origin x="-79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hdphoto1.wdp>
</file>

<file path=ppt/media/hdphoto2.wdp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한쪽 모서리는 잘리고 다른 쪽 모서리는 둥근 사각형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직각 삼각형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10" name="자유형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00602777-EDDD-4E1C-9A25-53AA0F22EDF3}" type="datetimeFigureOut">
              <a:rPr lang="ko-KR" altLang="en-US" smtClean="0"/>
              <a:pPr/>
              <a:t>2021-03-18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4B2F82DE-5A1F-41D1-99DD-BA4431109FA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자유형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자유형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1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1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1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1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1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1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1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1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1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1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6.png"/><Relationship Id="rId7" Type="http://schemas.openxmlformats.org/officeDocument/2006/relationships/image" Target="../media/image57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11" Type="http://schemas.openxmlformats.org/officeDocument/2006/relationships/image" Target="../media/image61.png"/><Relationship Id="rId5" Type="http://schemas.openxmlformats.org/officeDocument/2006/relationships/image" Target="../media/image54.png"/><Relationship Id="rId10" Type="http://schemas.openxmlformats.org/officeDocument/2006/relationships/image" Target="../media/image60.png"/><Relationship Id="rId4" Type="http://schemas.microsoft.com/office/2007/relationships/hdphoto" Target="../media/hdphoto1.wdp"/><Relationship Id="rId9" Type="http://schemas.openxmlformats.org/officeDocument/2006/relationships/image" Target="../media/image5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ver.com/" TargetMode="External"/><Relationship Id="rId2" Type="http://schemas.openxmlformats.org/officeDocument/2006/relationships/hyperlink" Target="https://www.kurly.com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microsoft.com/office/2007/relationships/hdphoto" Target="../media/hdphoto2.wdp"/><Relationship Id="rId7" Type="http://schemas.openxmlformats.org/officeDocument/2006/relationships/image" Target="../media/image68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5" Type="http://schemas.openxmlformats.org/officeDocument/2006/relationships/image" Target="../media/image63.png"/><Relationship Id="rId4" Type="http://schemas.openxmlformats.org/officeDocument/2006/relationships/image" Target="../media/image5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png"/><Relationship Id="rId4" Type="http://schemas.openxmlformats.org/officeDocument/2006/relationships/image" Target="../media/image6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63.png"/><Relationship Id="rId4" Type="http://schemas.openxmlformats.org/officeDocument/2006/relationships/image" Target="../media/image5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62.png"/><Relationship Id="rId4" Type="http://schemas.openxmlformats.org/officeDocument/2006/relationships/image" Target="../media/image6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7" Type="http://schemas.openxmlformats.org/officeDocument/2006/relationships/image" Target="../media/image91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png"/><Relationship Id="rId3" Type="http://schemas.openxmlformats.org/officeDocument/2006/relationships/image" Target="../media/image103.png"/><Relationship Id="rId7" Type="http://schemas.openxmlformats.org/officeDocument/2006/relationships/image" Target="../media/image107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6.png"/><Relationship Id="rId11" Type="http://schemas.openxmlformats.org/officeDocument/2006/relationships/image" Target="../media/image111.png"/><Relationship Id="rId5" Type="http://schemas.openxmlformats.org/officeDocument/2006/relationships/image" Target="../media/image105.png"/><Relationship Id="rId10" Type="http://schemas.openxmlformats.org/officeDocument/2006/relationships/image" Target="../media/image110.png"/><Relationship Id="rId4" Type="http://schemas.openxmlformats.org/officeDocument/2006/relationships/image" Target="../media/image104.png"/><Relationship Id="rId9" Type="http://schemas.openxmlformats.org/officeDocument/2006/relationships/image" Target="../media/image109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findawayer.tistory.com/entry/CSS%EC%97%90%EC%84%9C-%EC%BA%90%EB%A9%80%EC%BC%80%EC%9D%B4%EC%8A%A4camelCase%EB%8A%94-%EC%A2%8B%EC%A7%80-%EC%95%8A%EB%8B%A4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1.png"/><Relationship Id="rId5" Type="http://schemas.openxmlformats.org/officeDocument/2006/relationships/image" Target="../media/image120.png"/><Relationship Id="rId4" Type="http://schemas.openxmlformats.org/officeDocument/2006/relationships/image" Target="../media/image119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ta.go.kr/" TargetMode="External"/><Relationship Id="rId2" Type="http://schemas.openxmlformats.org/officeDocument/2006/relationships/hyperlink" Target="http://api.openweathermap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1</a:t>
            </a:r>
            <a:r>
              <a:rPr lang="ko-KR" altLang="en-US" dirty="0" smtClean="0"/>
              <a:t>팀 </a:t>
            </a:r>
            <a:r>
              <a:rPr lang="en-US" altLang="ko-KR" dirty="0" smtClean="0"/>
              <a:t>2</a:t>
            </a:r>
            <a:r>
              <a:rPr lang="ko-KR" altLang="en-US" dirty="0" smtClean="0"/>
              <a:t>차 프로젝트 발표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Spring-boot  </a:t>
            </a:r>
            <a:r>
              <a:rPr lang="ko-KR" altLang="en-US" dirty="0" smtClean="0"/>
              <a:t>프로젝트</a:t>
            </a:r>
            <a:endParaRPr lang="en-US" altLang="ko-KR" dirty="0" smtClean="0"/>
          </a:p>
          <a:p>
            <a:r>
              <a:rPr lang="ko-KR" altLang="en-US" dirty="0" smtClean="0"/>
              <a:t>쇼핑몰을 베이스로 한 포털사이트</a:t>
            </a:r>
            <a:endParaRPr lang="ko-KR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이승준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2400" dirty="0" smtClean="0"/>
              <a:t>프로젝트  기본셋팅 </a:t>
            </a:r>
            <a:r>
              <a:rPr lang="en-US" altLang="ko-KR" sz="2400" dirty="0" smtClean="0"/>
              <a:t>(spring-boot)</a:t>
            </a:r>
          </a:p>
          <a:p>
            <a:r>
              <a:rPr lang="ko-KR" altLang="en-US" sz="2400" dirty="0" smtClean="0"/>
              <a:t>폴더 기본구조 설계 </a:t>
            </a:r>
            <a:r>
              <a:rPr lang="en-US" altLang="ko-KR" sz="2400" dirty="0" smtClean="0"/>
              <a:t>(M : dto/mapper, V : jsp/sitemesh template/js/css, C : Controller)</a:t>
            </a:r>
          </a:p>
          <a:p>
            <a:r>
              <a:rPr lang="en-US" altLang="ko-KR" sz="2400" dirty="0" smtClean="0"/>
              <a:t>DB</a:t>
            </a:r>
            <a:r>
              <a:rPr lang="ko-KR" altLang="en-US" sz="2400" dirty="0" smtClean="0"/>
              <a:t>모델링</a:t>
            </a:r>
            <a:endParaRPr lang="en-US" altLang="ko-KR" sz="2400" dirty="0" smtClean="0"/>
          </a:p>
          <a:p>
            <a:r>
              <a:rPr lang="ko-KR" altLang="en-US" sz="2400" dirty="0" smtClean="0"/>
              <a:t>서비스 </a:t>
            </a:r>
            <a:r>
              <a:rPr lang="en-US" altLang="ko-KR" sz="2400" dirty="0" smtClean="0"/>
              <a:t>.java </a:t>
            </a:r>
            <a:r>
              <a:rPr lang="ko-KR" altLang="en-US" sz="2400" dirty="0" smtClean="0"/>
              <a:t>클래스들의 </a:t>
            </a:r>
            <a:r>
              <a:rPr lang="en-US" altLang="ko-KR" sz="2400" dirty="0" smtClean="0"/>
              <a:t>interface</a:t>
            </a:r>
            <a:r>
              <a:rPr lang="ko-KR" altLang="en-US" sz="2400" dirty="0" smtClean="0"/>
              <a:t>작성 </a:t>
            </a:r>
            <a:r>
              <a:rPr lang="en-US" altLang="ko-KR" sz="2400" dirty="0" smtClean="0"/>
              <a:t>1</a:t>
            </a:r>
            <a:r>
              <a:rPr lang="ko-KR" altLang="en-US" sz="2400" dirty="0" smtClean="0"/>
              <a:t>차 목표인 쇼핑몰이 공동 작업이기 때문에 테이블별로 기능이 덜 구현되었을때 흐름이 끊기는것을 방지하기 위해서 기능 구현전에 </a:t>
            </a:r>
            <a:r>
              <a:rPr lang="en-US" altLang="ko-KR" sz="2400" dirty="0" smtClean="0"/>
              <a:t>interface</a:t>
            </a:r>
            <a:r>
              <a:rPr lang="ko-KR" altLang="en-US" sz="2400" dirty="0" smtClean="0"/>
              <a:t>로 기능에 필요한 메소드를 모두 정의해서 개인별 작업에서 다른 테이블의 기능이 필요할시 메서드를 호출하게 유도</a:t>
            </a:r>
            <a:endParaRPr lang="en-US" altLang="ko-KR" sz="2400" dirty="0" smtClean="0"/>
          </a:p>
          <a:p>
            <a:r>
              <a:rPr lang="ko-KR" altLang="en-US" dirty="0" smtClean="0"/>
              <a:t>회원</a:t>
            </a:r>
            <a:r>
              <a:rPr lang="en-US" altLang="ko-KR" dirty="0" smtClean="0"/>
              <a:t>/</a:t>
            </a:r>
            <a:r>
              <a:rPr lang="ko-KR" altLang="en-US" dirty="0" smtClean="0"/>
              <a:t>상품</a:t>
            </a:r>
            <a:r>
              <a:rPr lang="en-US" altLang="ko-KR" dirty="0" smtClean="0"/>
              <a:t>/</a:t>
            </a:r>
            <a:r>
              <a:rPr lang="ko-KR" altLang="en-US" dirty="0" smtClean="0"/>
              <a:t>상품설명</a:t>
            </a:r>
            <a:r>
              <a:rPr lang="en-US" altLang="ko-KR" dirty="0" smtClean="0"/>
              <a:t>/</a:t>
            </a:r>
            <a:r>
              <a:rPr lang="ko-KR" altLang="en-US" dirty="0" smtClean="0"/>
              <a:t>상품이미지</a:t>
            </a:r>
            <a:r>
              <a:rPr lang="en-US" altLang="ko-KR" dirty="0" smtClean="0"/>
              <a:t>/</a:t>
            </a:r>
            <a:r>
              <a:rPr lang="ko-KR" altLang="en-US" dirty="0" smtClean="0"/>
              <a:t>상품문의</a:t>
            </a:r>
            <a:r>
              <a:rPr lang="en-US" altLang="ko-KR" dirty="0" smtClean="0"/>
              <a:t>/</a:t>
            </a:r>
            <a:r>
              <a:rPr lang="ko-KR" altLang="en-US" dirty="0" smtClean="0"/>
              <a:t>상품옵션</a:t>
            </a:r>
            <a:r>
              <a:rPr lang="en-US" altLang="ko-KR" dirty="0" smtClean="0"/>
              <a:t>/</a:t>
            </a:r>
            <a:r>
              <a:rPr lang="ko-KR" altLang="en-US" dirty="0" smtClean="0"/>
              <a:t>상품후기</a:t>
            </a:r>
            <a:r>
              <a:rPr lang="en-US" altLang="ko-KR" dirty="0" smtClean="0"/>
              <a:t>/</a:t>
            </a:r>
            <a:r>
              <a:rPr lang="ko-KR" altLang="en-US" dirty="0" smtClean="0"/>
              <a:t>카테고리</a:t>
            </a:r>
            <a:r>
              <a:rPr lang="en-US" altLang="ko-KR" dirty="0" smtClean="0"/>
              <a:t>/</a:t>
            </a:r>
            <a:r>
              <a:rPr lang="ko-KR" altLang="en-US" dirty="0" smtClean="0"/>
              <a:t>추천</a:t>
            </a:r>
            <a:r>
              <a:rPr lang="en-US" altLang="ko-KR" dirty="0" smtClean="0"/>
              <a:t>/</a:t>
            </a:r>
            <a:r>
              <a:rPr lang="ko-KR" altLang="en-US" dirty="0" smtClean="0"/>
              <a:t>등급 기능 구현</a:t>
            </a:r>
            <a:endParaRPr lang="en-US" altLang="ko-KR" dirty="0" smtClean="0"/>
          </a:p>
          <a:p>
            <a:r>
              <a:rPr lang="en-US" altLang="ko-KR" dirty="0" smtClean="0"/>
              <a:t>Javascript</a:t>
            </a:r>
            <a:r>
              <a:rPr lang="ko-KR" altLang="en-US" dirty="0" smtClean="0"/>
              <a:t>로 만든 달력</a:t>
            </a:r>
            <a:endParaRPr lang="en-US" altLang="ko-KR" dirty="0" smtClean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박용순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적립금</a:t>
            </a:r>
            <a:endParaRPr lang="en-US" altLang="ko-KR" dirty="0" smtClean="0"/>
          </a:p>
          <a:p>
            <a:r>
              <a:rPr lang="ko-KR" altLang="en-US" dirty="0" smtClean="0"/>
              <a:t>적립금내역</a:t>
            </a:r>
            <a:endParaRPr lang="en-US" altLang="ko-KR" dirty="0" smtClean="0"/>
          </a:p>
          <a:p>
            <a:r>
              <a:rPr lang="ko-KR" altLang="en-US" dirty="0" smtClean="0"/>
              <a:t>쿠폰</a:t>
            </a:r>
            <a:endParaRPr lang="en-US" altLang="ko-KR" dirty="0" smtClean="0"/>
          </a:p>
          <a:p>
            <a:r>
              <a:rPr lang="ko-KR" altLang="en-US" dirty="0" smtClean="0"/>
              <a:t>내쿠폰</a:t>
            </a:r>
            <a:endParaRPr lang="en-US" altLang="ko-KR" dirty="0" smtClean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박용순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적립금</a:t>
            </a:r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492896"/>
            <a:ext cx="2124372" cy="172426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2773922"/>
            <a:ext cx="2238688" cy="117173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2492896"/>
            <a:ext cx="2238688" cy="1733792"/>
          </a:xfrm>
          <a:prstGeom prst="rect">
            <a:avLst/>
          </a:prstGeom>
        </p:spPr>
      </p:pic>
      <p:sp>
        <p:nvSpPr>
          <p:cNvPr id="7" name="오른쪽 화살표 6"/>
          <p:cNvSpPr/>
          <p:nvPr/>
        </p:nvSpPr>
        <p:spPr>
          <a:xfrm>
            <a:off x="2843808" y="3140968"/>
            <a:ext cx="360040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화살표 7"/>
          <p:cNvSpPr/>
          <p:nvPr/>
        </p:nvSpPr>
        <p:spPr>
          <a:xfrm>
            <a:off x="5868144" y="3139005"/>
            <a:ext cx="360040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67" y="4365104"/>
            <a:ext cx="2619741" cy="2248214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356" y="5273185"/>
            <a:ext cx="2400635" cy="381053"/>
          </a:xfrm>
          <a:prstGeom prst="rect">
            <a:avLst/>
          </a:prstGeom>
        </p:spPr>
      </p:pic>
      <p:sp>
        <p:nvSpPr>
          <p:cNvPr id="13" name="오른쪽 화살표 12"/>
          <p:cNvSpPr/>
          <p:nvPr/>
        </p:nvSpPr>
        <p:spPr>
          <a:xfrm>
            <a:off x="2975518" y="5273185"/>
            <a:ext cx="360040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>
            <a:off x="5868144" y="5273187"/>
            <a:ext cx="360040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244" y="4434867"/>
            <a:ext cx="2048161" cy="205768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박용순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적립금</a:t>
            </a:r>
            <a:endParaRPr lang="en-US" altLang="ko-KR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5" y="2490628"/>
            <a:ext cx="5335469" cy="433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61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쿠폰</a:t>
            </a:r>
            <a:endParaRPr lang="en-US" altLang="ko-KR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박용순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564904"/>
            <a:ext cx="8100392" cy="370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222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쿠폰</a:t>
            </a:r>
            <a:endParaRPr lang="en-US" altLang="ko-KR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박용순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535439"/>
            <a:ext cx="6552728" cy="394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47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mtClean="0"/>
              <a:t>쿠폰</a:t>
            </a:r>
            <a:endParaRPr lang="en-US" altLang="ko-KR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박용순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421796"/>
            <a:ext cx="5233789" cy="429218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5445224"/>
            <a:ext cx="2019582" cy="94310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2634890"/>
            <a:ext cx="2743583" cy="1914792"/>
          </a:xfrm>
          <a:prstGeom prst="rect">
            <a:avLst/>
          </a:prstGeom>
        </p:spPr>
      </p:pic>
      <p:sp>
        <p:nvSpPr>
          <p:cNvPr id="7" name="아래쪽 화살표 6"/>
          <p:cNvSpPr/>
          <p:nvPr/>
        </p:nvSpPr>
        <p:spPr>
          <a:xfrm>
            <a:off x="7308304" y="4766872"/>
            <a:ext cx="576064" cy="5040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047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진우람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팝업</a:t>
            </a:r>
            <a:endParaRPr lang="en-US" altLang="ko-KR" dirty="0" smtClean="0"/>
          </a:p>
          <a:p>
            <a:r>
              <a:rPr lang="ko-KR" altLang="en-US" dirty="0" smtClean="0"/>
              <a:t>레시피</a:t>
            </a:r>
            <a:endParaRPr lang="en-US" altLang="ko-KR" dirty="0" smtClean="0"/>
          </a:p>
          <a:p>
            <a:r>
              <a:rPr lang="ko-KR" altLang="en-US" dirty="0" smtClean="0"/>
              <a:t>이벤트</a:t>
            </a:r>
            <a:endParaRPr lang="en-US" altLang="ko-KR" dirty="0" smtClean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진우람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폴더 기본구조 </a:t>
            </a:r>
            <a:r>
              <a:rPr lang="ko-KR" altLang="en-US" sz="2000" dirty="0" smtClean="0"/>
              <a:t>설계</a:t>
            </a:r>
            <a:r>
              <a:rPr lang="en-US" altLang="ko-KR" sz="1800" dirty="0"/>
              <a:t/>
            </a:r>
            <a:br>
              <a:rPr lang="en-US" altLang="ko-KR" sz="1800" dirty="0"/>
            </a:br>
            <a:r>
              <a:rPr lang="en-US" altLang="ko-KR" sz="1800" dirty="0" smtClean="0"/>
              <a:t>(</a:t>
            </a:r>
            <a:r>
              <a:rPr lang="en-US" altLang="ko-KR" sz="1800" dirty="0"/>
              <a:t>M : </a:t>
            </a:r>
            <a:r>
              <a:rPr lang="en-US" altLang="ko-KR" sz="1800" dirty="0" err="1"/>
              <a:t>dto</a:t>
            </a:r>
            <a:r>
              <a:rPr lang="en-US" altLang="ko-KR" sz="1800" dirty="0"/>
              <a:t>/mapper, V : </a:t>
            </a:r>
            <a:r>
              <a:rPr lang="en-US" altLang="ko-KR" sz="1800" dirty="0" err="1"/>
              <a:t>jsp</a:t>
            </a:r>
            <a:r>
              <a:rPr lang="en-US" altLang="ko-KR" sz="1800" dirty="0"/>
              <a:t>/</a:t>
            </a:r>
            <a:r>
              <a:rPr lang="en-US" altLang="ko-KR" sz="1800" dirty="0" err="1"/>
              <a:t>sitemesh</a:t>
            </a:r>
            <a:r>
              <a:rPr lang="en-US" altLang="ko-KR" sz="1800" dirty="0"/>
              <a:t> template/</a:t>
            </a:r>
            <a:r>
              <a:rPr lang="en-US" altLang="ko-KR" sz="1800" dirty="0" err="1"/>
              <a:t>js</a:t>
            </a:r>
            <a:r>
              <a:rPr lang="en-US" altLang="ko-KR" sz="1800" dirty="0"/>
              <a:t>/</a:t>
            </a:r>
            <a:r>
              <a:rPr lang="en-US" altLang="ko-KR" sz="1800" dirty="0" err="1"/>
              <a:t>css</a:t>
            </a:r>
            <a:r>
              <a:rPr lang="en-US" altLang="ko-KR" sz="1800" dirty="0"/>
              <a:t>, C : Controller</a:t>
            </a:r>
            <a:r>
              <a:rPr lang="en-US" altLang="ko-KR" sz="1800" dirty="0" smtClean="0"/>
              <a:t>)</a:t>
            </a:r>
          </a:p>
          <a:p>
            <a:r>
              <a:rPr lang="ko-KR" altLang="en-US" sz="2000" dirty="0"/>
              <a:t>팝업</a:t>
            </a:r>
            <a:endParaRPr lang="en-US" altLang="ko-KR" sz="20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Back end : CRUD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Front end : </a:t>
            </a:r>
            <a:r>
              <a:rPr lang="ko-KR" altLang="en-US" sz="1600" dirty="0" err="1" smtClean="0"/>
              <a:t>메인화면에</a:t>
            </a:r>
            <a:r>
              <a:rPr lang="ko-KR" altLang="en-US" sz="1600" dirty="0" smtClean="0"/>
              <a:t>  </a:t>
            </a:r>
            <a:r>
              <a:rPr lang="en-US" altLang="ko-KR" sz="1600" dirty="0" smtClean="0"/>
              <a:t>popup</a:t>
            </a:r>
            <a:r>
              <a:rPr lang="ko-KR" altLang="en-US" sz="1600" dirty="0" smtClean="0"/>
              <a:t>화면 띄우기</a:t>
            </a:r>
            <a:endParaRPr lang="en-US" altLang="ko-KR" sz="1600" dirty="0" smtClean="0"/>
          </a:p>
          <a:p>
            <a:r>
              <a:rPr lang="ko-KR" altLang="en-US" sz="2000" dirty="0" err="1" smtClean="0"/>
              <a:t>레시피</a:t>
            </a:r>
            <a:endParaRPr lang="en-US" altLang="ko-KR" sz="20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600" dirty="0"/>
              <a:t>Back end : CRUD + </a:t>
            </a:r>
            <a:r>
              <a:rPr lang="ko-KR" altLang="en-US" sz="1600" dirty="0"/>
              <a:t>트랜잭션 활용하여 파일 분리저장 </a:t>
            </a: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600" dirty="0"/>
              <a:t>Front end : </a:t>
            </a:r>
            <a:r>
              <a:rPr lang="ko-KR" altLang="en-US" sz="1600" dirty="0" smtClean="0"/>
              <a:t>리스트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내용확인  기능 </a:t>
            </a:r>
            <a:r>
              <a:rPr lang="en-US" altLang="ko-KR" sz="1600" dirty="0" smtClean="0"/>
              <a:t>/ </a:t>
            </a:r>
            <a:r>
              <a:rPr lang="en-US" altLang="ko-KR" sz="1600" dirty="0" err="1" smtClean="0"/>
              <a:t>js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jquery</a:t>
            </a:r>
            <a:r>
              <a:rPr lang="ko-KR" altLang="en-US" sz="1600" dirty="0"/>
              <a:t> 활용</a:t>
            </a:r>
            <a:r>
              <a:rPr lang="en-US" altLang="ko-KR" sz="1600" dirty="0"/>
              <a:t>, </a:t>
            </a:r>
            <a:r>
              <a:rPr lang="ko-KR" altLang="en-US" sz="1600" dirty="0"/>
              <a:t>검색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페이징처리</a:t>
            </a:r>
            <a:endParaRPr lang="en-US" altLang="ko-KR" sz="2000" dirty="0"/>
          </a:p>
          <a:p>
            <a:r>
              <a:rPr lang="ko-KR" altLang="en-US" sz="2000" dirty="0"/>
              <a:t>이벤트</a:t>
            </a:r>
            <a:endParaRPr lang="en-US" altLang="ko-KR" sz="20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600" dirty="0"/>
              <a:t>Back end : CRUD + </a:t>
            </a:r>
            <a:r>
              <a:rPr lang="ko-KR" altLang="en-US" sz="1600" dirty="0"/>
              <a:t>트랜잭션 활용하여 파일 분리저장</a:t>
            </a: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600" dirty="0"/>
              <a:t>Front end : </a:t>
            </a:r>
            <a:r>
              <a:rPr lang="ko-KR" altLang="en-US" sz="1600" dirty="0" smtClean="0"/>
              <a:t>이벤트 페이지들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구현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예상 등급 페이지 구현</a:t>
            </a:r>
            <a:r>
              <a:rPr lang="en-US" altLang="ko-KR" sz="1600" dirty="0" smtClean="0"/>
              <a:t>, </a:t>
            </a:r>
            <a:r>
              <a:rPr lang="en-US" altLang="ko-KR" sz="1600" dirty="0" err="1" smtClean="0"/>
              <a:t>js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jquery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aos</a:t>
            </a:r>
            <a:r>
              <a:rPr lang="en-US" altLang="ko-KR" sz="1600" dirty="0"/>
              <a:t> </a:t>
            </a:r>
            <a:r>
              <a:rPr lang="ko-KR" altLang="en-US" sz="1600" dirty="0"/>
              <a:t>라이브러리 </a:t>
            </a:r>
            <a:r>
              <a:rPr lang="ko-KR" altLang="en-US" sz="1600" dirty="0" smtClean="0"/>
              <a:t>활용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페이징처리</a:t>
            </a:r>
            <a:endParaRPr lang="en-US" altLang="ko-KR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650336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팝업</a:t>
            </a:r>
            <a:r>
              <a:rPr lang="en-US" altLang="ko-KR" sz="3200" dirty="0" smtClean="0"/>
              <a:t>(</a:t>
            </a:r>
            <a:r>
              <a:rPr lang="en-US" altLang="ko-KR" sz="3200" dirty="0"/>
              <a:t>Back </a:t>
            </a:r>
            <a:r>
              <a:rPr lang="en-US" altLang="ko-KR" sz="3200" dirty="0" smtClean="0"/>
              <a:t>end)</a:t>
            </a:r>
            <a:endParaRPr lang="ko-KR" altLang="en-US" sz="3200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3528392" cy="2953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764704"/>
            <a:ext cx="3752850" cy="546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직선 화살표 연결선 8"/>
          <p:cNvCxnSpPr/>
          <p:nvPr/>
        </p:nvCxnSpPr>
        <p:spPr>
          <a:xfrm>
            <a:off x="1043608" y="1844824"/>
            <a:ext cx="216024" cy="216024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534" y="4774856"/>
            <a:ext cx="4143518" cy="1457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6274848" y="1549938"/>
            <a:ext cx="2050002" cy="398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버튼 클릭 또는 </a:t>
            </a:r>
            <a:r>
              <a:rPr lang="en-US" altLang="ko-KR" sz="1000" dirty="0" err="1" smtClean="0">
                <a:solidFill>
                  <a:srgbClr val="FF0000"/>
                </a:solidFill>
                <a:latin typeface="+mn-ea"/>
              </a:rPr>
              <a:t>detail.jsp</a:t>
            </a:r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접속시</a:t>
            </a:r>
            <a:endParaRPr lang="en-US" altLang="ko-KR" sz="1000" dirty="0" smtClean="0">
              <a:solidFill>
                <a:srgbClr val="FF0000"/>
              </a:solidFill>
              <a:latin typeface="+mn-ea"/>
            </a:endParaRPr>
          </a:p>
          <a:p>
            <a:pPr algn="ctr"/>
            <a:r>
              <a:rPr lang="en-US" altLang="ko-KR" sz="1000" dirty="0" smtClean="0">
                <a:solidFill>
                  <a:srgbClr val="FF0000"/>
                </a:solidFill>
                <a:latin typeface="+mn-ea"/>
              </a:rPr>
              <a:t>popup 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창 생성 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 flipV="1">
            <a:off x="5951644" y="1219473"/>
            <a:ext cx="478711" cy="18945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769" y="360057"/>
            <a:ext cx="1591067" cy="1189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직사각형 17"/>
          <p:cNvSpPr/>
          <p:nvPr/>
        </p:nvSpPr>
        <p:spPr>
          <a:xfrm>
            <a:off x="4644009" y="2060848"/>
            <a:ext cx="1008111" cy="14375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/>
          <p:cNvCxnSpPr/>
          <p:nvPr/>
        </p:nvCxnSpPr>
        <p:spPr>
          <a:xfrm flipV="1">
            <a:off x="5796136" y="2779613"/>
            <a:ext cx="478711" cy="6996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6274696" y="2636912"/>
            <a:ext cx="1609672" cy="2657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팝업창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활성화 위치 설정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638878" y="1729958"/>
            <a:ext cx="1609672" cy="2657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클릭시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</a:t>
            </a:r>
            <a:r>
              <a:rPr lang="en-US" altLang="ko-KR" sz="1000" dirty="0" err="1" smtClean="0">
                <a:solidFill>
                  <a:srgbClr val="FF0000"/>
                </a:solidFill>
                <a:latin typeface="+mn-ea"/>
              </a:rPr>
              <a:t>js</a:t>
            </a:r>
            <a:r>
              <a:rPr lang="en-US" altLang="ko-KR" sz="1000" dirty="0" smtClean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달력 활성화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2771800" y="4581128"/>
            <a:ext cx="1322545" cy="2657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rgbClr val="FF0000"/>
                </a:solidFill>
                <a:latin typeface="+mn-ea"/>
              </a:rPr>
              <a:t>CRUD 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기능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8247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</a:t>
            </a:r>
            <a:r>
              <a:rPr lang="ko-KR" altLang="en-US" dirty="0" smtClean="0"/>
              <a:t>팀 팀원구성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이승준 </a:t>
            </a:r>
            <a:r>
              <a:rPr lang="en-US" altLang="ko-KR" dirty="0" smtClean="0"/>
              <a:t>(</a:t>
            </a:r>
            <a:r>
              <a:rPr lang="ko-KR" altLang="en-US" dirty="0" smtClean="0"/>
              <a:t>팀장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박용순</a:t>
            </a:r>
            <a:endParaRPr lang="en-US" altLang="ko-KR" dirty="0" smtClean="0"/>
          </a:p>
          <a:p>
            <a:r>
              <a:rPr lang="ko-KR" altLang="en-US" dirty="0" smtClean="0"/>
              <a:t>진우람</a:t>
            </a:r>
            <a:endParaRPr lang="en-US" altLang="ko-KR" dirty="0" smtClean="0"/>
          </a:p>
          <a:p>
            <a:r>
              <a:rPr lang="ko-KR" altLang="en-US" dirty="0" smtClean="0"/>
              <a:t>정지원</a:t>
            </a:r>
            <a:endParaRPr lang="en-US" altLang="ko-KR" dirty="0" smtClean="0"/>
          </a:p>
          <a:p>
            <a:r>
              <a:rPr lang="ko-KR" altLang="en-US" dirty="0" smtClean="0"/>
              <a:t>김희수</a:t>
            </a:r>
            <a:endParaRPr lang="en-US" altLang="ko-KR" dirty="0" smtClean="0"/>
          </a:p>
          <a:p>
            <a:r>
              <a:rPr lang="ko-KR" altLang="en-US" dirty="0" smtClean="0"/>
              <a:t>헨리</a:t>
            </a:r>
            <a:endParaRPr lang="en-US" altLang="ko-KR" dirty="0" smtClean="0"/>
          </a:p>
          <a:p>
            <a:r>
              <a:rPr lang="ko-KR" altLang="en-US" dirty="0" smtClean="0"/>
              <a:t>강민규</a:t>
            </a:r>
            <a:endParaRPr lang="en-US" altLang="ko-KR" dirty="0" smtClean="0"/>
          </a:p>
          <a:p>
            <a:pPr>
              <a:buNone/>
            </a:pPr>
            <a:endParaRPr lang="ko-KR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650336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팝업</a:t>
            </a:r>
            <a:r>
              <a:rPr lang="en-US" altLang="ko-KR" sz="3200" dirty="0" smtClean="0"/>
              <a:t>(Front </a:t>
            </a:r>
            <a:r>
              <a:rPr lang="en-US" altLang="ko-KR" sz="3200" dirty="0"/>
              <a:t>e</a:t>
            </a:r>
            <a:r>
              <a:rPr lang="en-US" altLang="ko-KR" sz="3200" dirty="0" smtClean="0"/>
              <a:t>nd)</a:t>
            </a:r>
            <a:endParaRPr lang="ko-KR" altLang="en-US" sz="32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81" y="1916832"/>
            <a:ext cx="8664707" cy="4752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직사각형 17"/>
          <p:cNvSpPr/>
          <p:nvPr/>
        </p:nvSpPr>
        <p:spPr>
          <a:xfrm>
            <a:off x="899594" y="1934835"/>
            <a:ext cx="1008111" cy="1328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1691680" y="1340768"/>
            <a:ext cx="2757147" cy="3850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오늘이 시작일</a:t>
            </a:r>
            <a:r>
              <a:rPr lang="en-US" altLang="ko-KR" sz="1000" dirty="0" smtClean="0">
                <a:solidFill>
                  <a:srgbClr val="FF0000"/>
                </a:solidFill>
                <a:latin typeface="+mn-ea"/>
              </a:rPr>
              <a:t>~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종료일 사이에 해당되고 </a:t>
            </a:r>
            <a:endParaRPr lang="en-US" altLang="ko-KR" sz="1000" dirty="0" smtClean="0">
              <a:solidFill>
                <a:srgbClr val="FF0000"/>
              </a:solidFill>
              <a:latin typeface="+mn-ea"/>
            </a:endParaRPr>
          </a:p>
          <a:p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활성화 여부 </a:t>
            </a:r>
            <a:r>
              <a:rPr lang="en-US" altLang="ko-KR" sz="1000" dirty="0" smtClean="0">
                <a:solidFill>
                  <a:srgbClr val="FF0000"/>
                </a:solidFill>
                <a:latin typeface="+mn-ea"/>
              </a:rPr>
              <a:t>y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에 해당되면 </a:t>
            </a:r>
            <a:endParaRPr lang="en-US" altLang="ko-KR" sz="1000" dirty="0" smtClean="0">
              <a:solidFill>
                <a:srgbClr val="FF0000"/>
              </a:solidFill>
              <a:latin typeface="+mn-ea"/>
            </a:endParaRPr>
          </a:p>
          <a:p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메인페이지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접속시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팝업창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뜸  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222" y="1268761"/>
            <a:ext cx="1122040" cy="364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222" y="1667569"/>
            <a:ext cx="924741" cy="1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직사각형 23"/>
          <p:cNvSpPr/>
          <p:nvPr/>
        </p:nvSpPr>
        <p:spPr>
          <a:xfrm>
            <a:off x="395536" y="1268760"/>
            <a:ext cx="1163726" cy="5894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705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68760"/>
            <a:ext cx="3571774" cy="2402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650336"/>
          </a:xfrm>
        </p:spPr>
        <p:txBody>
          <a:bodyPr>
            <a:normAutofit/>
          </a:bodyPr>
          <a:lstStyle/>
          <a:p>
            <a:r>
              <a:rPr lang="ko-KR" altLang="en-US" sz="3200" dirty="0" err="1" smtClean="0"/>
              <a:t>레시피</a:t>
            </a:r>
            <a:r>
              <a:rPr lang="en-US" altLang="ko-KR" sz="3200" dirty="0" smtClean="0"/>
              <a:t>(</a:t>
            </a:r>
            <a:r>
              <a:rPr lang="en-US" altLang="ko-KR" sz="3200" dirty="0"/>
              <a:t>Back </a:t>
            </a:r>
            <a:r>
              <a:rPr lang="en-US" altLang="ko-KR" sz="3200" dirty="0" smtClean="0"/>
              <a:t>end)</a:t>
            </a:r>
            <a:endParaRPr lang="ko-KR" altLang="en-US" sz="3200" dirty="0"/>
          </a:p>
        </p:txBody>
      </p:sp>
      <p:cxnSp>
        <p:nvCxnSpPr>
          <p:cNvPr id="9" name="직선 화살표 연결선 8"/>
          <p:cNvCxnSpPr/>
          <p:nvPr/>
        </p:nvCxnSpPr>
        <p:spPr>
          <a:xfrm flipV="1">
            <a:off x="1190107" y="1567117"/>
            <a:ext cx="429565" cy="101722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547664" y="2926234"/>
            <a:ext cx="2050002" cy="398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파일 </a:t>
            </a:r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저장시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트랜젝션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활용하여 분리 저장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 flipV="1">
            <a:off x="1107664" y="3174762"/>
            <a:ext cx="367992" cy="14138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3563888" y="3717032"/>
            <a:ext cx="1609672" cy="2657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그 외에는 팝업과 동일 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619672" y="1391456"/>
            <a:ext cx="1440160" cy="2657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카테고리값으로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분류</a:t>
            </a:r>
            <a:endParaRPr lang="en-US" altLang="ko-KR" sz="1000" dirty="0" smtClean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5491" y="1131449"/>
            <a:ext cx="2590800" cy="490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직사각형 21"/>
          <p:cNvSpPr/>
          <p:nvPr/>
        </p:nvSpPr>
        <p:spPr>
          <a:xfrm>
            <a:off x="5825491" y="1947228"/>
            <a:ext cx="1770845" cy="13606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6257539" y="3419462"/>
            <a:ext cx="1842853" cy="25298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화살표 연결선 27"/>
          <p:cNvCxnSpPr>
            <a:stCxn id="22" idx="1"/>
          </p:cNvCxnSpPr>
          <p:nvPr/>
        </p:nvCxnSpPr>
        <p:spPr>
          <a:xfrm flipH="1">
            <a:off x="5577629" y="2627551"/>
            <a:ext cx="247862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 flipH="1">
            <a:off x="5701560" y="4684371"/>
            <a:ext cx="555979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/>
          <p:cNvSpPr/>
          <p:nvPr/>
        </p:nvSpPr>
        <p:spPr>
          <a:xfrm>
            <a:off x="4211961" y="2519537"/>
            <a:ext cx="1365668" cy="2657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파일로 </a:t>
            </a:r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저장한부분</a:t>
            </a:r>
            <a:endParaRPr lang="en-US" altLang="ko-KR" sz="10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4499992" y="4580161"/>
            <a:ext cx="1152128" cy="2657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 smtClean="0">
                <a:solidFill>
                  <a:srgbClr val="FF0000"/>
                </a:solidFill>
                <a:latin typeface="+mn-ea"/>
              </a:rPr>
              <a:t>Summer note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로 </a:t>
            </a:r>
            <a:endParaRPr lang="en-US" altLang="ko-KR" sz="1000" dirty="0" smtClean="0">
              <a:solidFill>
                <a:srgbClr val="FF0000"/>
              </a:solidFill>
              <a:latin typeface="+mn-ea"/>
            </a:endParaRPr>
          </a:p>
          <a:p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저장한 부분</a:t>
            </a:r>
            <a:endParaRPr lang="en-US" altLang="ko-KR" sz="1000" dirty="0" smtClean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30528"/>
            <a:ext cx="2448272" cy="2710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0451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590" y="1635352"/>
            <a:ext cx="3824858" cy="4712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98" y="1549938"/>
            <a:ext cx="3854232" cy="4797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650336"/>
          </a:xfrm>
        </p:spPr>
        <p:txBody>
          <a:bodyPr>
            <a:normAutofit/>
          </a:bodyPr>
          <a:lstStyle/>
          <a:p>
            <a:r>
              <a:rPr lang="ko-KR" altLang="en-US" sz="3200" dirty="0" err="1" smtClean="0"/>
              <a:t>레시피</a:t>
            </a:r>
            <a:r>
              <a:rPr lang="en-US" altLang="ko-KR" sz="3200" dirty="0" smtClean="0"/>
              <a:t>(Front end)</a:t>
            </a:r>
            <a:endParaRPr lang="ko-KR" altLang="en-US" sz="3200" dirty="0"/>
          </a:p>
        </p:txBody>
      </p:sp>
      <p:sp>
        <p:nvSpPr>
          <p:cNvPr id="13" name="직사각형 12"/>
          <p:cNvSpPr/>
          <p:nvPr/>
        </p:nvSpPr>
        <p:spPr>
          <a:xfrm>
            <a:off x="6084168" y="5965895"/>
            <a:ext cx="2050002" cy="398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이전글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다음글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이동 가능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29514" y="1549938"/>
            <a:ext cx="1234174" cy="2133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322368" y="1579088"/>
            <a:ext cx="1033608" cy="2657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검색가능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23528" y="1284202"/>
            <a:ext cx="1609672" cy="2657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카테고리 별 분류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801317" y="6021288"/>
            <a:ext cx="123417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4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020" y="1340768"/>
            <a:ext cx="4146980" cy="2618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650336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이벤</a:t>
            </a:r>
            <a:r>
              <a:rPr lang="ko-KR" altLang="en-US" sz="3200" dirty="0"/>
              <a:t>트</a:t>
            </a:r>
            <a:r>
              <a:rPr lang="en-US" altLang="ko-KR" sz="3200" dirty="0" smtClean="0"/>
              <a:t>(Back end)</a:t>
            </a:r>
            <a:endParaRPr lang="ko-KR" altLang="en-US" sz="3200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020" y="4077072"/>
            <a:ext cx="6433074" cy="219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직사각형 17"/>
          <p:cNvSpPr/>
          <p:nvPr/>
        </p:nvSpPr>
        <p:spPr>
          <a:xfrm>
            <a:off x="467544" y="5517232"/>
            <a:ext cx="259228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059832" y="5467520"/>
            <a:ext cx="2016224" cy="2657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메인사진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클릭시</a:t>
            </a:r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 이동할 링크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716016" y="3429000"/>
            <a:ext cx="2016224" cy="2657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그 외에는 다른 테이블과 동일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484784"/>
            <a:ext cx="4243893" cy="1582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0451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078648"/>
            <a:ext cx="3084082" cy="214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6325" y="3573016"/>
            <a:ext cx="3783330" cy="2123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957" y="1816314"/>
            <a:ext cx="2885227" cy="2172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650336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이벤</a:t>
            </a:r>
            <a:r>
              <a:rPr lang="ko-KR" altLang="en-US" sz="3200" dirty="0"/>
              <a:t>트</a:t>
            </a:r>
            <a:r>
              <a:rPr lang="en-US" altLang="ko-KR" sz="3200" dirty="0" smtClean="0"/>
              <a:t>(Front end)</a:t>
            </a:r>
            <a:endParaRPr lang="ko-KR" altLang="en-US" sz="3200" dirty="0"/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3840727" y="2082597"/>
            <a:ext cx="40359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1091686" y="1816314"/>
            <a:ext cx="2720583" cy="5325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/>
          <p:cNvCxnSpPr/>
          <p:nvPr/>
        </p:nvCxnSpPr>
        <p:spPr>
          <a:xfrm flipH="1">
            <a:off x="3923805" y="4581128"/>
            <a:ext cx="320512" cy="79693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3381249" y="1503329"/>
            <a:ext cx="1322545" cy="2657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rgbClr val="FF0000"/>
                </a:solidFill>
                <a:latin typeface="+mn-ea"/>
              </a:rPr>
              <a:t>저장한 </a:t>
            </a:r>
            <a:r>
              <a:rPr lang="ko-KR" altLang="en-US" sz="1000" dirty="0" err="1" smtClean="0">
                <a:solidFill>
                  <a:srgbClr val="FF0000"/>
                </a:solidFill>
                <a:latin typeface="+mn-ea"/>
              </a:rPr>
              <a:t>링크로이동</a:t>
            </a:r>
            <a:endParaRPr lang="ko-KR" altLang="en-US" sz="1000" dirty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6325" y="1816314"/>
            <a:ext cx="2448272" cy="1579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직사각형 19"/>
          <p:cNvSpPr/>
          <p:nvPr/>
        </p:nvSpPr>
        <p:spPr>
          <a:xfrm>
            <a:off x="1091686" y="3456416"/>
            <a:ext cx="2720583" cy="5325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3889184" y="3691206"/>
            <a:ext cx="1003205" cy="24185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316325" y="4221088"/>
            <a:ext cx="387469" cy="72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363997" y="5805264"/>
            <a:ext cx="230425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190565" y="5962621"/>
            <a:ext cx="228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ko-KR" altLang="en-US" sz="1000" dirty="0" err="1" smtClean="0">
                <a:solidFill>
                  <a:srgbClr val="FF0000"/>
                </a:solidFill>
                <a:latin typeface="HY신명조"/>
              </a:rPr>
              <a:t>다음장으로</a:t>
            </a:r>
            <a:endParaRPr lang="ko-KR" altLang="en-US" sz="1000" dirty="0">
              <a:solidFill>
                <a:srgbClr val="FF0000"/>
              </a:solidFill>
              <a:latin typeface="HY신명조"/>
            </a:endParaRPr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3740261" y="6021288"/>
            <a:ext cx="410901" cy="7200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/>
          <p:cNvSpPr/>
          <p:nvPr/>
        </p:nvSpPr>
        <p:spPr>
          <a:xfrm>
            <a:off x="3797350" y="5013176"/>
            <a:ext cx="11868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1000" dirty="0" err="1" smtClean="0">
                <a:solidFill>
                  <a:srgbClr val="FF0000"/>
                </a:solidFill>
                <a:latin typeface="HY신명조"/>
              </a:rPr>
              <a:t>네비게이션바로</a:t>
            </a:r>
            <a:endParaRPr lang="en-US" altLang="ko-KR" sz="1000" dirty="0" smtClean="0">
              <a:solidFill>
                <a:srgbClr val="FF0000"/>
              </a:solidFill>
              <a:latin typeface="HY신명조"/>
            </a:endParaRPr>
          </a:p>
          <a:p>
            <a:pPr lvl="0"/>
            <a:r>
              <a:rPr lang="ko-KR" altLang="en-US" sz="1000" dirty="0" smtClean="0">
                <a:solidFill>
                  <a:srgbClr val="FF0000"/>
                </a:solidFill>
                <a:latin typeface="HY신명조"/>
              </a:rPr>
              <a:t>편리한 이동</a:t>
            </a:r>
            <a:endParaRPr lang="ko-KR" altLang="en-US" sz="1000" dirty="0">
              <a:solidFill>
                <a:srgbClr val="FF0000"/>
              </a:solidFill>
              <a:latin typeface="HY신명조"/>
            </a:endParaRPr>
          </a:p>
        </p:txBody>
      </p:sp>
    </p:spTree>
    <p:extLst>
      <p:ext uri="{BB962C8B-B14F-4D97-AF65-F5344CB8AC3E}">
        <p14:creationId xmlns:p14="http://schemas.microsoft.com/office/powerpoint/2010/main" val="2980451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650336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이벤</a:t>
            </a:r>
            <a:r>
              <a:rPr lang="ko-KR" altLang="en-US" sz="3200" dirty="0"/>
              <a:t>트</a:t>
            </a:r>
            <a:r>
              <a:rPr lang="en-US" altLang="ko-KR" sz="3200" dirty="0" smtClean="0"/>
              <a:t>(Front end)</a:t>
            </a:r>
            <a:endParaRPr lang="ko-KR" altLang="en-US" sz="32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893181"/>
            <a:ext cx="3557570" cy="4046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직사각형 21"/>
          <p:cNvSpPr/>
          <p:nvPr/>
        </p:nvSpPr>
        <p:spPr>
          <a:xfrm>
            <a:off x="1158446" y="1974552"/>
            <a:ext cx="1440160" cy="72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196950" y="1646960"/>
            <a:ext cx="34389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ko-KR" sz="1000" dirty="0" smtClean="0">
                <a:solidFill>
                  <a:srgbClr val="FF0000"/>
                </a:solidFill>
                <a:latin typeface="HY신명조"/>
              </a:rPr>
              <a:t>ID</a:t>
            </a:r>
            <a:r>
              <a:rPr lang="ko-KR" altLang="en-US" sz="1000" dirty="0" smtClean="0">
                <a:solidFill>
                  <a:srgbClr val="FF0000"/>
                </a:solidFill>
                <a:latin typeface="HY신명조"/>
              </a:rPr>
              <a:t>별 </a:t>
            </a:r>
            <a:r>
              <a:rPr lang="ko-KR" altLang="en-US" sz="1000" dirty="0" err="1" smtClean="0">
                <a:solidFill>
                  <a:srgbClr val="FF0000"/>
                </a:solidFill>
                <a:latin typeface="HY신명조"/>
              </a:rPr>
              <a:t>이번달</a:t>
            </a:r>
            <a:r>
              <a:rPr lang="ko-KR" altLang="en-US" sz="1000" dirty="0" smtClean="0">
                <a:solidFill>
                  <a:srgbClr val="FF0000"/>
                </a:solidFill>
                <a:latin typeface="HY신명조"/>
              </a:rPr>
              <a:t> 결제 금액을 합하여 다음달 예상 등급 확인</a:t>
            </a:r>
            <a:endParaRPr lang="ko-KR" altLang="en-US" sz="1000" dirty="0">
              <a:solidFill>
                <a:srgbClr val="FF0000"/>
              </a:solidFill>
              <a:latin typeface="HY신명조"/>
            </a:endParaRPr>
          </a:p>
        </p:txBody>
      </p:sp>
      <p:cxnSp>
        <p:nvCxnSpPr>
          <p:cNvPr id="26" name="직선 화살표 연결선 25"/>
          <p:cNvCxnSpPr/>
          <p:nvPr/>
        </p:nvCxnSpPr>
        <p:spPr>
          <a:xfrm flipH="1">
            <a:off x="1590494" y="2694632"/>
            <a:ext cx="223270" cy="16914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2598606" y="2380818"/>
            <a:ext cx="14693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1000" dirty="0" smtClean="0">
                <a:solidFill>
                  <a:srgbClr val="FF0000"/>
                </a:solidFill>
                <a:latin typeface="HY신명조"/>
              </a:rPr>
              <a:t>상단의 예상등급에 </a:t>
            </a:r>
            <a:endParaRPr lang="en-US" altLang="ko-KR" sz="1000" dirty="0" smtClean="0">
              <a:solidFill>
                <a:srgbClr val="FF0000"/>
              </a:solidFill>
              <a:latin typeface="HY신명조"/>
            </a:endParaRPr>
          </a:p>
          <a:p>
            <a:pPr lvl="0"/>
            <a:r>
              <a:rPr lang="ko-KR" altLang="en-US" sz="1000" dirty="0" smtClean="0">
                <a:solidFill>
                  <a:srgbClr val="FF0000"/>
                </a:solidFill>
                <a:latin typeface="HY신명조"/>
              </a:rPr>
              <a:t>따라 하단 테두리 변경</a:t>
            </a:r>
            <a:endParaRPr lang="ko-KR" altLang="en-US" sz="1000" dirty="0">
              <a:solidFill>
                <a:srgbClr val="FF0000"/>
              </a:solidFill>
              <a:latin typeface="HY신명조"/>
            </a:endParaRPr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492" y="692696"/>
            <a:ext cx="2347716" cy="54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641" y="692696"/>
            <a:ext cx="2501847" cy="54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직사각형 29"/>
          <p:cNvSpPr/>
          <p:nvPr/>
        </p:nvSpPr>
        <p:spPr>
          <a:xfrm>
            <a:off x="4572000" y="1628800"/>
            <a:ext cx="1440160" cy="1964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5724128" y="2010906"/>
            <a:ext cx="1541346" cy="553998"/>
          </a:xfrm>
          <a:prstGeom prst="rect">
            <a:avLst/>
          </a:prstGeom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altLang="ko-KR" sz="1000" dirty="0" err="1" smtClean="0">
                <a:solidFill>
                  <a:srgbClr val="FF0000"/>
                </a:solidFill>
                <a:latin typeface="HY신명조"/>
              </a:rPr>
              <a:t>JS,Jquery</a:t>
            </a:r>
            <a:r>
              <a:rPr lang="en-US" altLang="ko-KR" sz="1000" dirty="0" smtClean="0">
                <a:solidFill>
                  <a:srgbClr val="FF0000"/>
                </a:solidFill>
                <a:latin typeface="HY신명조"/>
              </a:rPr>
              <a:t>,</a:t>
            </a:r>
          </a:p>
          <a:p>
            <a:pPr lvl="0" algn="ctr"/>
            <a:r>
              <a:rPr lang="en-US" altLang="ko-KR" sz="1000" dirty="0" err="1" smtClean="0">
                <a:solidFill>
                  <a:srgbClr val="FF0000"/>
                </a:solidFill>
                <a:latin typeface="HY신명조"/>
              </a:rPr>
              <a:t>aos</a:t>
            </a:r>
            <a:r>
              <a:rPr lang="ko-KR" altLang="en-US" sz="1000" dirty="0" smtClean="0">
                <a:solidFill>
                  <a:srgbClr val="FF0000"/>
                </a:solidFill>
                <a:latin typeface="HY신명조"/>
              </a:rPr>
              <a:t>라이브러리 </a:t>
            </a:r>
            <a:endParaRPr lang="en-US" altLang="ko-KR" sz="1000" dirty="0">
              <a:solidFill>
                <a:srgbClr val="FF0000"/>
              </a:solidFill>
              <a:latin typeface="HY신명조"/>
            </a:endParaRPr>
          </a:p>
          <a:p>
            <a:pPr lvl="0" algn="ctr"/>
            <a:r>
              <a:rPr lang="ko-KR" altLang="en-US" sz="1000" dirty="0" smtClean="0">
                <a:solidFill>
                  <a:srgbClr val="FF0000"/>
                </a:solidFill>
                <a:latin typeface="HY신명조"/>
              </a:rPr>
              <a:t>활용하여 디자인</a:t>
            </a:r>
            <a:endParaRPr lang="en-US" altLang="ko-KR" sz="1000" dirty="0" smtClean="0">
              <a:solidFill>
                <a:srgbClr val="FF0000"/>
              </a:solidFill>
              <a:latin typeface="HY신명조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4355976" y="3140968"/>
            <a:ext cx="1872208" cy="15980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629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78328"/>
          </a:xfrm>
        </p:spPr>
        <p:txBody>
          <a:bodyPr>
            <a:normAutofit fontScale="90000"/>
          </a:bodyPr>
          <a:lstStyle/>
          <a:p>
            <a:r>
              <a:rPr lang="ko-KR" altLang="en-US" sz="3600" dirty="0" smtClean="0"/>
              <a:t>부수적인 부분 및 미완성 부분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272128"/>
            <a:ext cx="8229600" cy="4389120"/>
          </a:xfrm>
        </p:spPr>
        <p:txBody>
          <a:bodyPr/>
          <a:lstStyle/>
          <a:p>
            <a:r>
              <a:rPr lang="ko-KR" altLang="en-US" sz="2000" dirty="0" err="1" smtClean="0"/>
              <a:t>컬리데이</a:t>
            </a:r>
            <a:r>
              <a:rPr lang="ko-KR" altLang="en-US" sz="2000" dirty="0" err="1"/>
              <a:t>터</a:t>
            </a:r>
            <a:r>
              <a:rPr lang="ko-KR" altLang="en-US" sz="2000" dirty="0" smtClean="0"/>
              <a:t> 사진은 </a:t>
            </a:r>
            <a:r>
              <a:rPr lang="en-US" altLang="ko-KR" sz="2000" dirty="0"/>
              <a:t>Selenium</a:t>
            </a:r>
            <a:r>
              <a:rPr lang="ko-KR" altLang="en-US" sz="2000" dirty="0"/>
              <a:t>으로 </a:t>
            </a:r>
            <a:r>
              <a:rPr lang="ko-KR" altLang="en-US" sz="2000" dirty="0" err="1"/>
              <a:t>크롤링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사용</a:t>
            </a:r>
            <a:endParaRPr lang="en-US" altLang="ko-KR" sz="2000" dirty="0" smtClean="0"/>
          </a:p>
          <a:p>
            <a:endParaRPr lang="en-US" altLang="ko-KR" sz="2000" dirty="0" smtClean="0"/>
          </a:p>
          <a:p>
            <a:r>
              <a:rPr lang="ko-KR" altLang="en-US" sz="2000" dirty="0" err="1" smtClean="0"/>
              <a:t>레시피</a:t>
            </a:r>
            <a:r>
              <a:rPr lang="ko-KR" altLang="en-US" sz="2000" dirty="0" smtClean="0"/>
              <a:t> 내용 </a:t>
            </a:r>
            <a:r>
              <a:rPr lang="ko-KR" altLang="en-US" sz="2000" dirty="0"/>
              <a:t>하단에 재료가 있으나</a:t>
            </a:r>
            <a:r>
              <a:rPr lang="en-US" altLang="ko-KR" sz="2000" dirty="0"/>
              <a:t> </a:t>
            </a:r>
            <a:r>
              <a:rPr lang="ko-KR" altLang="en-US" sz="2000" dirty="0"/>
              <a:t>시간 부족으로 제외 </a:t>
            </a:r>
            <a:r>
              <a:rPr lang="ko-KR" altLang="en-US" sz="2000" dirty="0" smtClean="0"/>
              <a:t>하였습니다</a:t>
            </a:r>
            <a:endParaRPr lang="en-US" altLang="ko-KR" dirty="0" smtClean="0"/>
          </a:p>
          <a:p>
            <a:r>
              <a:rPr lang="ko-KR" altLang="en-US" sz="2000" dirty="0" smtClean="0"/>
              <a:t>없거나 준비 못한 상품은 비슷한 상품으로 대체 하였습니다</a:t>
            </a:r>
            <a:r>
              <a:rPr lang="en-US" altLang="ko-KR" sz="2000" dirty="0" smtClean="0"/>
              <a:t>.</a:t>
            </a:r>
          </a:p>
          <a:p>
            <a:r>
              <a:rPr lang="ko-KR" altLang="en-US" sz="2000" dirty="0" smtClean="0"/>
              <a:t>초대 </a:t>
            </a:r>
            <a:r>
              <a:rPr lang="ko-KR" altLang="en-US" sz="2000" dirty="0" err="1" smtClean="0"/>
              <a:t>링크등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API</a:t>
            </a:r>
            <a:r>
              <a:rPr lang="ko-KR" altLang="en-US" sz="2000" smtClean="0"/>
              <a:t>활용 못함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42914766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정지원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장바구니</a:t>
            </a:r>
            <a:endParaRPr lang="en-US" altLang="ko-KR" dirty="0" smtClean="0"/>
          </a:p>
          <a:p>
            <a:r>
              <a:rPr lang="ko-KR" altLang="en-US" dirty="0" smtClean="0"/>
              <a:t>늘사는것</a:t>
            </a:r>
            <a:endParaRPr lang="en-US" altLang="ko-KR" dirty="0" smtClean="0"/>
          </a:p>
          <a:p>
            <a:r>
              <a:rPr lang="ko-KR" altLang="en-US" dirty="0" smtClean="0"/>
              <a:t>최근본상품</a:t>
            </a:r>
            <a:endParaRPr lang="en-US" altLang="ko-KR" dirty="0" smtClean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ko-KR" altLang="en-US"/>
              <a:t>장바구니</a:t>
            </a: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390241" y="2208232"/>
            <a:ext cx="4829830" cy="388506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292080" y="3429000"/>
            <a:ext cx="3662943" cy="1731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1.</a:t>
            </a:r>
            <a:r>
              <a:rPr lang="ko-KR" altLang="en-US"/>
              <a:t> 수량</a:t>
            </a:r>
            <a:r>
              <a:rPr lang="en-US" altLang="ko-KR"/>
              <a:t>,</a:t>
            </a:r>
            <a:r>
              <a:rPr lang="ko-KR" altLang="en-US"/>
              <a:t> 금액 변경</a:t>
            </a:r>
            <a:r>
              <a:rPr lang="en-US" altLang="ko-KR"/>
              <a:t>,</a:t>
            </a:r>
            <a:r>
              <a:rPr lang="ko-KR" altLang="en-US"/>
              <a:t> 삭제</a:t>
            </a:r>
            <a:r>
              <a:rPr lang="en-US" altLang="ko-KR"/>
              <a:t>,</a:t>
            </a:r>
            <a:r>
              <a:rPr lang="ko-KR" altLang="en-US"/>
              <a:t> 상품종류별 구분</a:t>
            </a:r>
            <a:r>
              <a:rPr lang="en-US" altLang="ko-KR"/>
              <a:t>,</a:t>
            </a:r>
            <a:r>
              <a:rPr lang="ko-KR" altLang="en-US"/>
              <a:t> 배송 및 금액박스 스크롤에 따라 고정</a:t>
            </a:r>
            <a:r>
              <a:rPr lang="en-US" altLang="ko-KR"/>
              <a:t>/</a:t>
            </a:r>
            <a:r>
              <a:rPr lang="ko-KR" altLang="en-US"/>
              <a:t>이동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en-US" altLang="ko-KR"/>
              <a:t>2.</a:t>
            </a:r>
            <a:r>
              <a:rPr lang="ko-KR" altLang="en-US"/>
              <a:t> </a:t>
            </a:r>
            <a:r>
              <a:rPr lang="en-US" altLang="ko-KR"/>
              <a:t>js,</a:t>
            </a:r>
            <a:r>
              <a:rPr lang="ko-KR" altLang="en-US"/>
              <a:t> </a:t>
            </a:r>
            <a:r>
              <a:rPr lang="en-US" altLang="ko-KR"/>
              <a:t>jquery,</a:t>
            </a:r>
            <a:r>
              <a:rPr lang="ko-KR" altLang="en-US"/>
              <a:t> </a:t>
            </a:r>
            <a:r>
              <a:rPr lang="en-US" altLang="ko-KR"/>
              <a:t>ajax</a:t>
            </a:r>
            <a:r>
              <a:rPr lang="ko-KR" altLang="en-US"/>
              <a:t>활용</a:t>
            </a:r>
          </a:p>
          <a:p>
            <a:pPr>
              <a:defRPr/>
            </a:pPr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611560" y="2924944"/>
            <a:ext cx="3168352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627784" y="5507707"/>
            <a:ext cx="216024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779912" y="2924944"/>
            <a:ext cx="1296143" cy="28083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611560" y="2636912"/>
            <a:ext cx="648072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259632" y="2636912"/>
            <a:ext cx="288032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563888" y="3861048"/>
            <a:ext cx="21602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807554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-27384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ko-KR" altLang="en-US"/>
              <a:t>늘 사는 것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r="58260" b="52400"/>
          <a:stretch>
            <a:fillRect/>
          </a:stretch>
        </p:blipFill>
        <p:spPr>
          <a:xfrm>
            <a:off x="0" y="1188274"/>
            <a:ext cx="4166382" cy="267277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25650" r="6630"/>
          <a:stretch>
            <a:fillRect/>
          </a:stretch>
        </p:blipFill>
        <p:spPr>
          <a:xfrm>
            <a:off x="4860032" y="1024809"/>
            <a:ext cx="4176463" cy="3556318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3290714" y="2473846"/>
            <a:ext cx="64807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2" name="꺾인 연결선 11"/>
          <p:cNvCxnSpPr>
            <a:stCxn id="10" idx="2"/>
            <a:endCxn id="8" idx="1"/>
          </p:cNvCxnSpPr>
          <p:nvPr/>
        </p:nvCxnSpPr>
        <p:spPr>
          <a:xfrm rot="5400000" flipV="1">
            <a:off x="4180841" y="2123778"/>
            <a:ext cx="113098" cy="1245282"/>
          </a:xfrm>
          <a:prstGeom prst="bentConnector2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6122268" y="3191830"/>
            <a:ext cx="1080120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4" name="꺾인 연결선 13"/>
          <p:cNvCxnSpPr>
            <a:stCxn id="13" idx="3"/>
          </p:cNvCxnSpPr>
          <p:nvPr/>
        </p:nvCxnSpPr>
        <p:spPr>
          <a:xfrm flipV="1">
            <a:off x="7202388" y="1541934"/>
            <a:ext cx="1219944" cy="1829916"/>
          </a:xfrm>
          <a:prstGeom prst="bentConnector2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860032" y="4797152"/>
            <a:ext cx="4176464" cy="2011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solidFill>
                  <a:schemeClr val="dk1"/>
                </a:solidFill>
              </a:rPr>
              <a:t>1. </a:t>
            </a:r>
            <a:r>
              <a:rPr lang="ko-KR" altLang="en-US">
                <a:solidFill>
                  <a:schemeClr val="dk1"/>
                </a:solidFill>
              </a:rPr>
              <a:t>부트스트랩 </a:t>
            </a:r>
            <a:r>
              <a:rPr lang="en-US" altLang="ko-KR">
                <a:solidFill>
                  <a:schemeClr val="dk1"/>
                </a:solidFill>
              </a:rPr>
              <a:t>modal, tooltip, ajax, js,  jquery 활용</a:t>
            </a:r>
          </a:p>
          <a:p>
            <a:pPr>
              <a:defRPr/>
            </a:pPr>
            <a:endParaRPr lang="ko-KR" altLang="en-US">
              <a:solidFill>
                <a:schemeClr val="dk1"/>
              </a:solidFill>
            </a:endParaRPr>
          </a:p>
          <a:p>
            <a:pPr>
              <a:defRPr/>
            </a:pPr>
            <a:r>
              <a:rPr lang="en-US" altLang="ko-KR">
                <a:solidFill>
                  <a:schemeClr val="dk1"/>
                </a:solidFill>
              </a:rPr>
              <a:t>2.</a:t>
            </a:r>
            <a:r>
              <a:rPr lang="ko-KR" altLang="en-US">
                <a:solidFill>
                  <a:schemeClr val="dk1"/>
                </a:solidFill>
              </a:rPr>
              <a:t>늘사는것</a:t>
            </a:r>
            <a:r>
              <a:rPr lang="en-US" altLang="ko-KR">
                <a:solidFill>
                  <a:schemeClr val="dk1"/>
                </a:solidFill>
              </a:rPr>
              <a:t>/</a:t>
            </a:r>
            <a:r>
              <a:rPr lang="ko-KR" altLang="en-US">
                <a:solidFill>
                  <a:schemeClr val="dk1"/>
                </a:solidFill>
              </a:rPr>
              <a:t>장바구니담기 및 삭제기능 </a:t>
            </a:r>
            <a:r>
              <a:rPr lang="en-US" altLang="ko-KR">
                <a:solidFill>
                  <a:schemeClr val="dk1"/>
                </a:solidFill>
              </a:rPr>
              <a:t>,</a:t>
            </a:r>
            <a:r>
              <a:rPr lang="ko-KR" altLang="en-US">
                <a:solidFill>
                  <a:schemeClr val="dk1"/>
                </a:solidFill>
              </a:rPr>
              <a:t> 페이징처리</a:t>
            </a:r>
          </a:p>
          <a:p>
            <a:pPr>
              <a:defRPr/>
            </a:pPr>
            <a:endParaRPr lang="ko-KR" altLang="en-US">
              <a:solidFill>
                <a:schemeClr val="dk1"/>
              </a:solidFill>
            </a:endParaRPr>
          </a:p>
          <a:p>
            <a:pPr>
              <a:defRPr/>
            </a:pPr>
            <a:endParaRPr lang="ko-KR" altLang="en-US">
              <a:solidFill>
                <a:schemeClr val="dk1"/>
              </a:solidFill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07504" y="3813368"/>
            <a:ext cx="4572000" cy="292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3851919" y="4725144"/>
            <a:ext cx="64807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779912" y="6165304"/>
            <a:ext cx="864096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71280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프로젝트 주제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쇼핑몰을 베이스로한 포털사이트</a:t>
            </a:r>
            <a:endParaRPr lang="en-US" altLang="ko-KR" dirty="0" smtClean="0"/>
          </a:p>
          <a:p>
            <a:r>
              <a:rPr lang="en-US" altLang="ko-KR" dirty="0" smtClean="0"/>
              <a:t>1</a:t>
            </a:r>
            <a:r>
              <a:rPr lang="ko-KR" altLang="en-US" dirty="0" smtClean="0"/>
              <a:t>차 목표인 쇼핑몰을 완성한 후 포털사이트에</a:t>
            </a:r>
            <a:r>
              <a:rPr lang="en-US" altLang="ko-KR" dirty="0" smtClean="0"/>
              <a:t> </a:t>
            </a:r>
            <a:r>
              <a:rPr lang="ko-KR" altLang="en-US" dirty="0" smtClean="0"/>
              <a:t>서비스별로 기능 추가</a:t>
            </a:r>
            <a:endParaRPr lang="en-US" altLang="ko-KR" dirty="0" smtClean="0"/>
          </a:p>
          <a:p>
            <a:r>
              <a:rPr lang="en-US" altLang="ko-KR" dirty="0" smtClean="0"/>
              <a:t>1</a:t>
            </a:r>
            <a:r>
              <a:rPr lang="ko-KR" altLang="en-US" dirty="0" smtClean="0"/>
              <a:t>차 목표인 쇼핑몰은 컬리닷컴의 기능을 모두구현이 목표</a:t>
            </a:r>
            <a:endParaRPr lang="en-US" altLang="ko-KR" dirty="0" smtClean="0"/>
          </a:p>
          <a:p>
            <a:r>
              <a:rPr lang="ko-KR" altLang="en-US" dirty="0" smtClean="0"/>
              <a:t>디자인은 컬리닷컴을 클론코딩 </a:t>
            </a:r>
            <a:r>
              <a:rPr lang="en-US" altLang="ko-KR" dirty="0" smtClean="0"/>
              <a:t>(</a:t>
            </a:r>
            <a:r>
              <a:rPr lang="ko-KR" altLang="en-US" dirty="0" smtClean="0"/>
              <a:t>디자인의 시간할애 </a:t>
            </a:r>
            <a:r>
              <a:rPr lang="en-US" altLang="ko-KR" dirty="0" smtClean="0"/>
              <a:t>css</a:t>
            </a:r>
            <a:r>
              <a:rPr lang="ko-KR" altLang="en-US" dirty="0" smtClean="0"/>
              <a:t>작성시 많은 시간을 소요 하기 보단 기능구현에 중점을 두기 위해서</a:t>
            </a:r>
            <a:r>
              <a:rPr lang="en-US" altLang="ko-KR" dirty="0" smtClean="0"/>
              <a:t>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김희수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대량주문문의</a:t>
            </a:r>
            <a:endParaRPr lang="en-US" altLang="ko-KR" dirty="0" smtClean="0"/>
          </a:p>
          <a:p>
            <a:r>
              <a:rPr lang="ko-KR" altLang="en-US" dirty="0" smtClean="0"/>
              <a:t>상품제안</a:t>
            </a:r>
            <a:endParaRPr lang="en-US" altLang="ko-KR" dirty="0" smtClean="0"/>
          </a:p>
          <a:p>
            <a:r>
              <a:rPr lang="ko-KR" altLang="en-US" dirty="0" smtClean="0"/>
              <a:t>에코포장피드백</a:t>
            </a:r>
            <a:endParaRPr lang="ko-KR" alt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김희수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대량주문문의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Front                                   back</a:t>
            </a:r>
          </a:p>
          <a:p>
            <a:endParaRPr lang="en-US" altLang="ko-KR" dirty="0" smtClean="0"/>
          </a:p>
        </p:txBody>
      </p:sp>
      <p:grpSp>
        <p:nvGrpSpPr>
          <p:cNvPr id="4" name="그룹 3"/>
          <p:cNvGrpSpPr/>
          <p:nvPr/>
        </p:nvGrpSpPr>
        <p:grpSpPr>
          <a:xfrm>
            <a:off x="467544" y="2933610"/>
            <a:ext cx="8136905" cy="3719835"/>
            <a:chOff x="395536" y="2492896"/>
            <a:chExt cx="8136905" cy="3719835"/>
          </a:xfrm>
        </p:grpSpPr>
        <p:pic>
          <p:nvPicPr>
            <p:cNvPr id="1031" name="Picture 7" descr="C:\Users\admin\Desktop\마켓컬리\admin-bulkContent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7817" y="4428446"/>
              <a:ext cx="4514624" cy="1784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9" name="Picture 5" descr="C:\Users\admin\Desktop\마켓컬리\bulk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536" y="2492896"/>
              <a:ext cx="3456383" cy="37101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C:\Users\admin\Desktop\마켓컬리\admin-bulkList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7817" y="2492896"/>
              <a:ext cx="4514624" cy="19355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직선 화살표 연결선 10"/>
          <p:cNvCxnSpPr/>
          <p:nvPr/>
        </p:nvCxnSpPr>
        <p:spPr>
          <a:xfrm>
            <a:off x="6078087" y="3584131"/>
            <a:ext cx="0" cy="122206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4089825" y="3429000"/>
            <a:ext cx="4355181" cy="1551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162487" y="2825003"/>
            <a:ext cx="8523911" cy="1707699"/>
            <a:chOff x="179512" y="2427142"/>
            <a:chExt cx="8523911" cy="1707699"/>
          </a:xfrm>
        </p:grpSpPr>
        <p:pic>
          <p:nvPicPr>
            <p:cNvPr id="4" name="Picture 2" descr="C:\Users\admin\Desktop\마켓컬리\proposition-글없을때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512" y="2536949"/>
              <a:ext cx="4140496" cy="1597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C:\Users\admin\Desktop\마켓컬리\proposition-작성 후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15353" y="2460904"/>
              <a:ext cx="4609310" cy="1597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3" descr="C:\Users\admin\Desktop\마켓컬리\proposition-내용보여주기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45903" y="2427142"/>
              <a:ext cx="4157520" cy="1597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김희수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상품제안</a:t>
            </a:r>
            <a:r>
              <a:rPr lang="en-US" altLang="ko-KR" dirty="0" smtClean="0"/>
              <a:t>, </a:t>
            </a:r>
            <a:r>
              <a:rPr lang="ko-KR" altLang="en-US" dirty="0"/>
              <a:t>에코포장피드백</a:t>
            </a:r>
          </a:p>
          <a:p>
            <a:pPr marL="0" indent="0">
              <a:buNone/>
            </a:pPr>
            <a:r>
              <a:rPr lang="en-US" altLang="ko-KR" dirty="0" smtClean="0"/>
              <a:t>Front 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Back</a:t>
            </a:r>
          </a:p>
          <a:p>
            <a:pPr marL="0" indent="0">
              <a:buNone/>
            </a:pPr>
            <a:r>
              <a:rPr lang="en-US" altLang="ko-KR" dirty="0" smtClean="0"/>
              <a:t>Back </a:t>
            </a:r>
            <a:r>
              <a:rPr lang="ko-KR" altLang="en-US" dirty="0" smtClean="0"/>
              <a:t>부</a:t>
            </a:r>
            <a:r>
              <a:rPr lang="ko-KR" altLang="en-US" dirty="0"/>
              <a:t>위</a:t>
            </a:r>
            <a:endParaRPr lang="en-US" altLang="ko-KR" dirty="0" smtClean="0"/>
          </a:p>
        </p:txBody>
      </p:sp>
      <p:pic>
        <p:nvPicPr>
          <p:cNvPr id="2050" name="Picture 2" descr="C:\Users\admin\Desktop\마켓컬리\admin-content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878" y="4861336"/>
            <a:ext cx="4157520" cy="1606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dmin\Desktop\마켓컬리\admin-list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86" y="4861335"/>
            <a:ext cx="4366391" cy="1606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2051720" y="3568665"/>
            <a:ext cx="2376264" cy="1650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73695" y="5589239"/>
            <a:ext cx="4355181" cy="1551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644008" y="3428999"/>
            <a:ext cx="3960440" cy="3600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꺾인 연결선 13"/>
          <p:cNvCxnSpPr/>
          <p:nvPr/>
        </p:nvCxnSpPr>
        <p:spPr>
          <a:xfrm>
            <a:off x="4122963" y="5744370"/>
            <a:ext cx="360040" cy="30736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stCxn id="8" idx="3"/>
          </p:cNvCxnSpPr>
          <p:nvPr/>
        </p:nvCxnSpPr>
        <p:spPr>
          <a:xfrm flipV="1">
            <a:off x="4427984" y="3623949"/>
            <a:ext cx="216024" cy="27262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37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헨리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결제</a:t>
            </a:r>
            <a:endParaRPr lang="en-US" altLang="ko-KR" dirty="0" smtClean="0"/>
          </a:p>
          <a:p>
            <a:r>
              <a:rPr lang="ko-KR" altLang="en-US" dirty="0" smtClean="0"/>
              <a:t>주문</a:t>
            </a:r>
            <a:endParaRPr lang="en-US" altLang="ko-KR" dirty="0" smtClean="0"/>
          </a:p>
          <a:p>
            <a:r>
              <a:rPr lang="ko-KR" altLang="en-US" dirty="0" smtClean="0"/>
              <a:t>주문목록</a:t>
            </a:r>
            <a:endParaRPr lang="en-US" altLang="ko-KR" dirty="0" smtClean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C273E390-92DD-4A3D-B27C-7E46B7B5D4C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847088"/>
            <a:ext cx="9144000" cy="2847865"/>
          </a:xfrm>
          <a:prstGeom prst="rect">
            <a:avLst/>
          </a:prstGeom>
          <a:effectLst>
            <a:softEdge rad="0"/>
          </a:effectLst>
        </p:spPr>
      </p:pic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C138E140-6CC4-4AF1-BC69-5C911C00CB17}"/>
              </a:ext>
            </a:extLst>
          </p:cNvPr>
          <p:cNvSpPr/>
          <p:nvPr/>
        </p:nvSpPr>
        <p:spPr>
          <a:xfrm>
            <a:off x="1295636" y="5013176"/>
            <a:ext cx="6552728" cy="1512168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62AF6201-4895-4F74-B9F9-131CAEE9BE8E}"/>
              </a:ext>
            </a:extLst>
          </p:cNvPr>
          <p:cNvSpPr txBox="1"/>
          <p:nvPr/>
        </p:nvSpPr>
        <p:spPr>
          <a:xfrm>
            <a:off x="1763688" y="5153851"/>
            <a:ext cx="35283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79ABFF"/>
                </a:solidFill>
                <a:latin typeface="Consolas" panose="020B0609020204030204" pitchFamily="49" charset="0"/>
              </a:rPr>
              <a:t>request</a:t>
            </a:r>
            <a:r>
              <a:rPr lang="en-US" sz="1800" dirty="0" err="1">
                <a:solidFill>
                  <a:srgbClr val="E6E6FA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80F6A7"/>
                </a:solidFill>
                <a:latin typeface="Consolas" panose="020B0609020204030204" pitchFamily="49" charset="0"/>
              </a:rPr>
              <a:t>getParameterValues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66419AFC-298D-4820-BA2F-2D65F3469D3D}"/>
              </a:ext>
            </a:extLst>
          </p:cNvPr>
          <p:cNvSpPr txBox="1"/>
          <p:nvPr/>
        </p:nvSpPr>
        <p:spPr>
          <a:xfrm>
            <a:off x="5126658" y="5169240"/>
            <a:ext cx="1595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(</a:t>
            </a:r>
            <a:r>
              <a:rPr lang="en-US" altLang="ko-KR" sz="1600" b="1" dirty="0" err="1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장바구니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번호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)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5C230ED-6AA8-4F1F-8A15-D8B3D0284C1C}"/>
              </a:ext>
            </a:extLst>
          </p:cNvPr>
          <p:cNvSpPr txBox="1"/>
          <p:nvPr/>
        </p:nvSpPr>
        <p:spPr>
          <a:xfrm>
            <a:off x="1547664" y="5085184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C6479E87-7B28-49DB-B51C-83F80D83DC05}"/>
              </a:ext>
            </a:extLst>
          </p:cNvPr>
          <p:cNvSpPr txBox="1"/>
          <p:nvPr/>
        </p:nvSpPr>
        <p:spPr>
          <a:xfrm>
            <a:off x="1815250" y="5583769"/>
            <a:ext cx="28200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넘어온 장바구니 번호의 개수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A93C4248-24A5-4E7B-9FF9-F53EB52D0F3D}"/>
              </a:ext>
            </a:extLst>
          </p:cNvPr>
          <p:cNvSpPr txBox="1"/>
          <p:nvPr/>
        </p:nvSpPr>
        <p:spPr>
          <a:xfrm>
            <a:off x="1815250" y="6003455"/>
            <a:ext cx="2262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첫 번째 상품 이름 출력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="" xmlns:a16="http://schemas.microsoft.com/office/drawing/2014/main" id="{3ED2A12A-1025-4B3E-8624-5C5A82A29705}"/>
              </a:ext>
            </a:extLst>
          </p:cNvPr>
          <p:cNvCxnSpPr>
            <a:cxnSpLocks/>
          </p:cNvCxnSpPr>
          <p:nvPr/>
        </p:nvCxnSpPr>
        <p:spPr>
          <a:xfrm>
            <a:off x="2987824" y="4005064"/>
            <a:ext cx="1944216" cy="0"/>
          </a:xfrm>
          <a:prstGeom prst="line">
            <a:avLst/>
          </a:prstGeom>
          <a:ln w="28575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0886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E40A2D18-22EB-4666-935F-BDA1612503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24"/>
          <a:stretch/>
        </p:blipFill>
        <p:spPr>
          <a:xfrm>
            <a:off x="0" y="1813466"/>
            <a:ext cx="9144000" cy="504453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D5CBA23D-D71C-4476-871B-B2B6F193E9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00000">
            <a:off x="7735371" y="2516748"/>
            <a:ext cx="384344" cy="384344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C138E140-6CC4-4AF1-BC69-5C911C00CB17}"/>
              </a:ext>
            </a:extLst>
          </p:cNvPr>
          <p:cNvSpPr/>
          <p:nvPr/>
        </p:nvSpPr>
        <p:spPr>
          <a:xfrm>
            <a:off x="1295636" y="5013176"/>
            <a:ext cx="6552728" cy="1512168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5C230ED-6AA8-4F1F-8A15-D8B3D0284C1C}"/>
              </a:ext>
            </a:extLst>
          </p:cNvPr>
          <p:cNvSpPr txBox="1"/>
          <p:nvPr/>
        </p:nvSpPr>
        <p:spPr>
          <a:xfrm>
            <a:off x="1547664" y="5085184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C6479E87-7B28-49DB-B51C-83F80D83DC05}"/>
              </a:ext>
            </a:extLst>
          </p:cNvPr>
          <p:cNvSpPr txBox="1"/>
          <p:nvPr/>
        </p:nvSpPr>
        <p:spPr>
          <a:xfrm>
            <a:off x="1815250" y="5583769"/>
            <a:ext cx="26725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상품의 개수와 총 가격 출력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A93C4248-24A5-4E7B-9FF9-F53EB52D0F3D}"/>
              </a:ext>
            </a:extLst>
          </p:cNvPr>
          <p:cNvSpPr txBox="1"/>
          <p:nvPr/>
        </p:nvSpPr>
        <p:spPr>
          <a:xfrm>
            <a:off x="1815250" y="6003455"/>
            <a:ext cx="1531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할인 가격 출력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="" xmlns:a16="http://schemas.microsoft.com/office/drawing/2014/main" id="{B2269424-E040-407C-ABBE-0DAF5EE18DEA}"/>
              </a:ext>
            </a:extLst>
          </p:cNvPr>
          <p:cNvSpPr/>
          <p:nvPr/>
        </p:nvSpPr>
        <p:spPr>
          <a:xfrm>
            <a:off x="7452320" y="2708920"/>
            <a:ext cx="216024" cy="216024"/>
          </a:xfrm>
          <a:prstGeom prst="ellipse">
            <a:avLst/>
          </a:prstGeom>
          <a:noFill/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="" xmlns:a16="http://schemas.microsoft.com/office/drawing/2014/main" id="{DCE1BB49-5A86-43EB-9634-956947F4ACCB}"/>
              </a:ext>
            </a:extLst>
          </p:cNvPr>
          <p:cNvCxnSpPr>
            <a:cxnSpLocks/>
          </p:cNvCxnSpPr>
          <p:nvPr/>
        </p:nvCxnSpPr>
        <p:spPr>
          <a:xfrm>
            <a:off x="6300192" y="4221088"/>
            <a:ext cx="360040" cy="0"/>
          </a:xfrm>
          <a:prstGeom prst="line">
            <a:avLst/>
          </a:prstGeom>
          <a:ln w="28575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E2DBBD40-F6DD-4A8D-8B63-4ECC6DF82DD8}"/>
              </a:ext>
            </a:extLst>
          </p:cNvPr>
          <p:cNvCxnSpPr>
            <a:cxnSpLocks/>
          </p:cNvCxnSpPr>
          <p:nvPr/>
        </p:nvCxnSpPr>
        <p:spPr>
          <a:xfrm>
            <a:off x="7164288" y="4335733"/>
            <a:ext cx="540060" cy="0"/>
          </a:xfrm>
          <a:prstGeom prst="line">
            <a:avLst/>
          </a:prstGeom>
          <a:ln w="28575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8B74F3-2246-418C-B5BA-057BD7D452BF}"/>
              </a:ext>
            </a:extLst>
          </p:cNvPr>
          <p:cNvSpPr txBox="1"/>
          <p:nvPr/>
        </p:nvSpPr>
        <p:spPr>
          <a:xfrm>
            <a:off x="1815250" y="5204649"/>
            <a:ext cx="4897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펼치기 아이콘을 </a:t>
            </a:r>
            <a:r>
              <a:rPr lang="ko-KR" altLang="en-US" sz="1600" b="1" dirty="0" err="1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클릭시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추가된 상품 상세 내용 표시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79125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BFB8D3EA-4FD0-414B-BB4B-25C452011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8561"/>
            <a:ext cx="9144000" cy="216300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C138E140-6CC4-4AF1-BC69-5C911C00CB17}"/>
              </a:ext>
            </a:extLst>
          </p:cNvPr>
          <p:cNvSpPr/>
          <p:nvPr/>
        </p:nvSpPr>
        <p:spPr>
          <a:xfrm>
            <a:off x="1295636" y="5013176"/>
            <a:ext cx="6552728" cy="1512168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5C230ED-6AA8-4F1F-8A15-D8B3D0284C1C}"/>
              </a:ext>
            </a:extLst>
          </p:cNvPr>
          <p:cNvSpPr txBox="1"/>
          <p:nvPr/>
        </p:nvSpPr>
        <p:spPr>
          <a:xfrm>
            <a:off x="1547664" y="5085184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C6479E87-7B28-49DB-B51C-83F80D83DC05}"/>
              </a:ext>
            </a:extLst>
          </p:cNvPr>
          <p:cNvSpPr txBox="1"/>
          <p:nvPr/>
        </p:nvSpPr>
        <p:spPr>
          <a:xfrm>
            <a:off x="1815250" y="5583769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보내는 분 정보 출력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A93C4248-24A5-4E7B-9FF9-F53EB52D0F3D}"/>
              </a:ext>
            </a:extLst>
          </p:cNvPr>
          <p:cNvSpPr txBox="1"/>
          <p:nvPr/>
        </p:nvSpPr>
        <p:spPr>
          <a:xfrm>
            <a:off x="1815250" y="6003455"/>
            <a:ext cx="30925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회원이름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핸드폰 번호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이메일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="" xmlns:a16="http://schemas.microsoft.com/office/drawing/2014/main" id="{DCE1BB49-5A86-43EB-9634-956947F4ACCB}"/>
              </a:ext>
            </a:extLst>
          </p:cNvPr>
          <p:cNvCxnSpPr>
            <a:cxnSpLocks/>
          </p:cNvCxnSpPr>
          <p:nvPr/>
        </p:nvCxnSpPr>
        <p:spPr>
          <a:xfrm>
            <a:off x="1553025" y="2584242"/>
            <a:ext cx="0" cy="988774"/>
          </a:xfrm>
          <a:prstGeom prst="line">
            <a:avLst/>
          </a:prstGeom>
          <a:ln w="28575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8B74F3-2246-418C-B5BA-057BD7D452BF}"/>
              </a:ext>
            </a:extLst>
          </p:cNvPr>
          <p:cNvSpPr txBox="1"/>
          <p:nvPr/>
        </p:nvSpPr>
        <p:spPr>
          <a:xfrm>
            <a:off x="1815250" y="5204649"/>
            <a:ext cx="5096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Session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에 등록된 정보를 가지고 </a:t>
            </a:r>
            <a:r>
              <a:rPr 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Member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테이블 접근 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03266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="" xmlns:a16="http://schemas.microsoft.com/office/drawing/2014/main" id="{2613E7B3-920A-406F-B8E2-0F8076544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9359"/>
            <a:ext cx="9144000" cy="287928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D5CBA23D-D71C-4476-871B-B2B6F193E9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00000">
            <a:off x="8367278" y="1778071"/>
            <a:ext cx="384344" cy="384344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C138E140-6CC4-4AF1-BC69-5C911C00CB17}"/>
              </a:ext>
            </a:extLst>
          </p:cNvPr>
          <p:cNvSpPr/>
          <p:nvPr/>
        </p:nvSpPr>
        <p:spPr>
          <a:xfrm>
            <a:off x="1295636" y="5013176"/>
            <a:ext cx="6552728" cy="1512168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5C230ED-6AA8-4F1F-8A15-D8B3D0284C1C}"/>
              </a:ext>
            </a:extLst>
          </p:cNvPr>
          <p:cNvSpPr txBox="1"/>
          <p:nvPr/>
        </p:nvSpPr>
        <p:spPr>
          <a:xfrm>
            <a:off x="1547664" y="5085184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C6479E87-7B28-49DB-B51C-83F80D83DC05}"/>
              </a:ext>
            </a:extLst>
          </p:cNvPr>
          <p:cNvSpPr txBox="1"/>
          <p:nvPr/>
        </p:nvSpPr>
        <p:spPr>
          <a:xfrm>
            <a:off x="1815250" y="5583769"/>
            <a:ext cx="4863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Delivery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테이블에 등록된 기본 보내는 분 정보 출력 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A93C4248-24A5-4E7B-9FF9-F53EB52D0F3D}"/>
              </a:ext>
            </a:extLst>
          </p:cNvPr>
          <p:cNvSpPr txBox="1"/>
          <p:nvPr/>
        </p:nvSpPr>
        <p:spPr>
          <a:xfrm>
            <a:off x="1815250" y="6003455"/>
            <a:ext cx="5250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수령 정보가 없다면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“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받으실 장소를 입력해 주세요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”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출력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="" xmlns:a16="http://schemas.microsoft.com/office/drawing/2014/main" id="{B2269424-E040-407C-ABBE-0DAF5EE18DEA}"/>
              </a:ext>
            </a:extLst>
          </p:cNvPr>
          <p:cNvSpPr/>
          <p:nvPr/>
        </p:nvSpPr>
        <p:spPr>
          <a:xfrm>
            <a:off x="8686800" y="2460083"/>
            <a:ext cx="216024" cy="216024"/>
          </a:xfrm>
          <a:prstGeom prst="ellipse">
            <a:avLst/>
          </a:prstGeom>
          <a:noFill/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="" xmlns:a16="http://schemas.microsoft.com/office/drawing/2014/main" id="{DCE1BB49-5A86-43EB-9634-956947F4ACCB}"/>
              </a:ext>
            </a:extLst>
          </p:cNvPr>
          <p:cNvCxnSpPr>
            <a:cxnSpLocks/>
          </p:cNvCxnSpPr>
          <p:nvPr/>
        </p:nvCxnSpPr>
        <p:spPr>
          <a:xfrm flipV="1">
            <a:off x="1691680" y="2636912"/>
            <a:ext cx="0" cy="719164"/>
          </a:xfrm>
          <a:prstGeom prst="line">
            <a:avLst/>
          </a:prstGeom>
          <a:ln w="28575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8B74F3-2246-418C-B5BA-057BD7D452BF}"/>
              </a:ext>
            </a:extLst>
          </p:cNvPr>
          <p:cNvSpPr txBox="1"/>
          <p:nvPr/>
        </p:nvSpPr>
        <p:spPr>
          <a:xfrm>
            <a:off x="1815250" y="5204649"/>
            <a:ext cx="50111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Delivery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테이블에 등록된 기본 배송 정보 접근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&amp;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출력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="" xmlns:a16="http://schemas.microsoft.com/office/drawing/2014/main" id="{1F9EB5E9-6458-4D9F-82EC-C04000EAA5BD}"/>
              </a:ext>
            </a:extLst>
          </p:cNvPr>
          <p:cNvCxnSpPr>
            <a:cxnSpLocks/>
          </p:cNvCxnSpPr>
          <p:nvPr/>
        </p:nvCxnSpPr>
        <p:spPr>
          <a:xfrm flipV="1">
            <a:off x="1691680" y="3645024"/>
            <a:ext cx="0" cy="719164"/>
          </a:xfrm>
          <a:prstGeom prst="line">
            <a:avLst/>
          </a:prstGeom>
          <a:ln w="28575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="" xmlns:a16="http://schemas.microsoft.com/office/drawing/2014/main" id="{C63C2E3C-B30A-4105-99A6-E3CF797BF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9589" y="3733184"/>
            <a:ext cx="1622502" cy="5957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16223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="" xmlns:a16="http://schemas.microsoft.com/office/drawing/2014/main" id="{A16B290E-0B62-4350-A425-03AA71887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9359"/>
            <a:ext cx="9144000" cy="287928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="" xmlns:a16="http://schemas.microsoft.com/office/drawing/2014/main" id="{77A8F7E9-C8A2-4789-8C69-F8127E5908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5000"/>
                    </a14:imgEffect>
                  </a14:imgLayer>
                </a14:imgProps>
              </a:ext>
            </a:extLst>
          </a:blip>
          <a:srcRect b="17088"/>
          <a:stretch/>
        </p:blipFill>
        <p:spPr>
          <a:xfrm>
            <a:off x="0" y="1989359"/>
            <a:ext cx="9144000" cy="238725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C138E140-6CC4-4AF1-BC69-5C911C00CB17}"/>
              </a:ext>
            </a:extLst>
          </p:cNvPr>
          <p:cNvSpPr/>
          <p:nvPr/>
        </p:nvSpPr>
        <p:spPr>
          <a:xfrm>
            <a:off x="1295636" y="5013176"/>
            <a:ext cx="6552728" cy="1512168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5C230ED-6AA8-4F1F-8A15-D8B3D0284C1C}"/>
              </a:ext>
            </a:extLst>
          </p:cNvPr>
          <p:cNvSpPr txBox="1"/>
          <p:nvPr/>
        </p:nvSpPr>
        <p:spPr>
          <a:xfrm>
            <a:off x="1547664" y="5085184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C6479E87-7B28-49DB-B51C-83F80D83DC05}"/>
              </a:ext>
            </a:extLst>
          </p:cNvPr>
          <p:cNvSpPr txBox="1"/>
          <p:nvPr/>
        </p:nvSpPr>
        <p:spPr>
          <a:xfrm>
            <a:off x="1815250" y="5583769"/>
            <a:ext cx="47596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받으실 분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핸드폰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/ </a:t>
            </a:r>
            <a:r>
              <a:rPr lang="ko-KR" altLang="en-US" sz="1600" b="1" dirty="0" err="1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수령지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정보 입력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&amp;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수정 가능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A93C4248-24A5-4E7B-9FF9-F53EB52D0F3D}"/>
              </a:ext>
            </a:extLst>
          </p:cNvPr>
          <p:cNvSpPr txBox="1"/>
          <p:nvPr/>
        </p:nvSpPr>
        <p:spPr>
          <a:xfrm>
            <a:off x="1815250" y="6003455"/>
            <a:ext cx="45318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Delivery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테이블 기본 배송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수령 내용 변경 가능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8B74F3-2246-418C-B5BA-057BD7D452BF}"/>
              </a:ext>
            </a:extLst>
          </p:cNvPr>
          <p:cNvSpPr txBox="1"/>
          <p:nvPr/>
        </p:nvSpPr>
        <p:spPr>
          <a:xfrm>
            <a:off x="1815250" y="5204649"/>
            <a:ext cx="33986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수정 버튼 </a:t>
            </a:r>
            <a:r>
              <a:rPr lang="ko-KR" altLang="en-US" sz="1600" b="1" dirty="0" err="1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클릭시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새로운 창 오픈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="" xmlns:a16="http://schemas.microsoft.com/office/drawing/2014/main" id="{C63C2E3C-B30A-4105-99A6-E3CF797BF7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5043" y="3696492"/>
            <a:ext cx="1622502" cy="5957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사각형: 둥근 모서리 6">
            <a:extLst>
              <a:ext uri="{FF2B5EF4-FFF2-40B4-BE49-F238E27FC236}">
                <a16:creationId xmlns="" xmlns:a16="http://schemas.microsoft.com/office/drawing/2014/main" id="{F86FC3F7-233E-4BC4-9219-04FFEC61F7D4}"/>
              </a:ext>
            </a:extLst>
          </p:cNvPr>
          <p:cNvSpPr/>
          <p:nvPr/>
        </p:nvSpPr>
        <p:spPr>
          <a:xfrm>
            <a:off x="1718539" y="4438403"/>
            <a:ext cx="693221" cy="387001"/>
          </a:xfrm>
          <a:prstGeom prst="roundRect">
            <a:avLst/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25DC9098-7C51-4B13-A6F6-4E87F911A7E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00000">
            <a:off x="2238926" y="4325863"/>
            <a:ext cx="384344" cy="38434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="" xmlns:a16="http://schemas.microsoft.com/office/drawing/2014/main" id="{B8B61014-5ED4-4AF7-ACB3-E5EABD60A4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0327" y="1026519"/>
            <a:ext cx="3637903" cy="37565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5" name="그림 24">
            <a:extLst>
              <a:ext uri="{FF2B5EF4-FFF2-40B4-BE49-F238E27FC236}">
                <a16:creationId xmlns="" xmlns:a16="http://schemas.microsoft.com/office/drawing/2014/main" id="{D91BD68C-DC58-4EB8-BBAE-C124C372003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2000" y="3612587"/>
            <a:ext cx="1908720" cy="1090017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="" xmlns:a16="http://schemas.microsoft.com/office/drawing/2014/main" id="{09C104B0-56DD-4BB5-A91E-B3CC444E69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72200" y="2038561"/>
            <a:ext cx="2387873" cy="13617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9" name="그림 28">
            <a:extLst>
              <a:ext uri="{FF2B5EF4-FFF2-40B4-BE49-F238E27FC236}">
                <a16:creationId xmlns="" xmlns:a16="http://schemas.microsoft.com/office/drawing/2014/main" id="{ABA68BC3-C8D6-47AB-AFFB-00181E6952E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24964" y="3623031"/>
            <a:ext cx="3081427" cy="9833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0" name="그림 29">
            <a:extLst>
              <a:ext uri="{FF2B5EF4-FFF2-40B4-BE49-F238E27FC236}">
                <a16:creationId xmlns="" xmlns:a16="http://schemas.microsoft.com/office/drawing/2014/main" id="{BE5C1C5F-D75A-4E32-8BDE-B9EA60A937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85" t="66211" r="64267" b="17441"/>
          <a:stretch/>
        </p:blipFill>
        <p:spPr>
          <a:xfrm>
            <a:off x="2470191" y="3480851"/>
            <a:ext cx="1604622" cy="4707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2" name="그림 31">
            <a:extLst>
              <a:ext uri="{FF2B5EF4-FFF2-40B4-BE49-F238E27FC236}">
                <a16:creationId xmlns="" xmlns:a16="http://schemas.microsoft.com/office/drawing/2014/main" id="{566E9425-E8B0-4C96-980E-D7F55CC0B84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65677" y="3353619"/>
            <a:ext cx="2145392" cy="4998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1224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A04D4B0F-0BDE-4F7B-B1CE-EB4834A31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116" y="1890183"/>
            <a:ext cx="2709611" cy="35951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="" xmlns:a16="http://schemas.microsoft.com/office/drawing/2014/main" id="{F86FC3F7-233E-4BC4-9219-04FFEC61F7D4}"/>
              </a:ext>
            </a:extLst>
          </p:cNvPr>
          <p:cNvSpPr/>
          <p:nvPr/>
        </p:nvSpPr>
        <p:spPr>
          <a:xfrm>
            <a:off x="1718539" y="4438403"/>
            <a:ext cx="693221" cy="387001"/>
          </a:xfrm>
          <a:prstGeom prst="roundRect">
            <a:avLst/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25DC9098-7C51-4B13-A6F6-4E87F911A7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00000">
            <a:off x="2238926" y="4325863"/>
            <a:ext cx="384344" cy="38434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610C6C4E-77AA-4D01-9D79-AC408687A8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73" y="1880990"/>
            <a:ext cx="5862509" cy="3089091"/>
          </a:xfrm>
          <a:prstGeom prst="rect">
            <a:avLst/>
          </a:prstGeom>
        </p:spPr>
      </p:pic>
      <p:sp>
        <p:nvSpPr>
          <p:cNvPr id="26" name="사각형: 둥근 모서리 25">
            <a:extLst>
              <a:ext uri="{FF2B5EF4-FFF2-40B4-BE49-F238E27FC236}">
                <a16:creationId xmlns="" xmlns:a16="http://schemas.microsoft.com/office/drawing/2014/main" id="{EC49E1E6-6948-4DE1-ABF6-169EB90846C8}"/>
              </a:ext>
            </a:extLst>
          </p:cNvPr>
          <p:cNvSpPr/>
          <p:nvPr/>
        </p:nvSpPr>
        <p:spPr>
          <a:xfrm>
            <a:off x="1687519" y="2038561"/>
            <a:ext cx="4366392" cy="2974615"/>
          </a:xfrm>
          <a:prstGeom prst="roundRect">
            <a:avLst>
              <a:gd name="adj" fmla="val 3403"/>
            </a:avLst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48C8723B-F53C-443A-B27B-40BFF8FBBA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425" b="1"/>
          <a:stretch/>
        </p:blipFill>
        <p:spPr>
          <a:xfrm>
            <a:off x="1800937" y="2901492"/>
            <a:ext cx="4156612" cy="20159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C138E140-6CC4-4AF1-BC69-5C911C00CB17}"/>
              </a:ext>
            </a:extLst>
          </p:cNvPr>
          <p:cNvSpPr/>
          <p:nvPr/>
        </p:nvSpPr>
        <p:spPr>
          <a:xfrm>
            <a:off x="1295636" y="5013176"/>
            <a:ext cx="6552728" cy="1512168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5C230ED-6AA8-4F1F-8A15-D8B3D0284C1C}"/>
              </a:ext>
            </a:extLst>
          </p:cNvPr>
          <p:cNvSpPr txBox="1"/>
          <p:nvPr/>
        </p:nvSpPr>
        <p:spPr>
          <a:xfrm>
            <a:off x="1547664" y="5085184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C6479E87-7B28-49DB-B51C-83F80D83DC05}"/>
              </a:ext>
            </a:extLst>
          </p:cNvPr>
          <p:cNvSpPr txBox="1"/>
          <p:nvPr/>
        </p:nvSpPr>
        <p:spPr>
          <a:xfrm>
            <a:off x="1815250" y="5583769"/>
            <a:ext cx="40190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해당 회원의 사용 가능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&amp;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불가능 쿠폰 확인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A93C4248-24A5-4E7B-9FF9-F53EB52D0F3D}"/>
              </a:ext>
            </a:extLst>
          </p:cNvPr>
          <p:cNvSpPr txBox="1"/>
          <p:nvPr/>
        </p:nvSpPr>
        <p:spPr>
          <a:xfrm>
            <a:off x="1815250" y="6003455"/>
            <a:ext cx="4390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특정 상품 적용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전체 적용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/ %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할인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가격할인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8B74F3-2246-418C-B5BA-057BD7D452BF}"/>
              </a:ext>
            </a:extLst>
          </p:cNvPr>
          <p:cNvSpPr txBox="1"/>
          <p:nvPr/>
        </p:nvSpPr>
        <p:spPr>
          <a:xfrm>
            <a:off x="1815250" y="5204649"/>
            <a:ext cx="42386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Coupon &amp;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my_coupon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테이블 데이터에 접근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="" xmlns:a16="http://schemas.microsoft.com/office/drawing/2014/main" id="{18E22CB3-C014-4977-AC28-C6EF26D2030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22" t="16550" r="1522" b="14000"/>
          <a:stretch/>
        </p:blipFill>
        <p:spPr>
          <a:xfrm>
            <a:off x="1792409" y="2116147"/>
            <a:ext cx="4156612" cy="3250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8529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벤치마킹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400" dirty="0" smtClean="0"/>
              <a:t>쇼핑몰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벤치마킹</a:t>
            </a:r>
            <a:r>
              <a:rPr lang="en-US" altLang="ko-KR" sz="2400" dirty="0" smtClean="0"/>
              <a:t>(</a:t>
            </a:r>
            <a:r>
              <a:rPr lang="en-US" altLang="ko-KR" sz="2400" dirty="0" smtClean="0">
                <a:hlinkClick r:id="rId2"/>
              </a:rPr>
              <a:t>https://www.kurly.com</a:t>
            </a:r>
            <a:r>
              <a:rPr lang="en-US" altLang="ko-KR" sz="2400" dirty="0" smtClean="0"/>
              <a:t>)</a:t>
            </a:r>
          </a:p>
          <a:p>
            <a:r>
              <a:rPr lang="ko-KR" altLang="en-US" sz="2400" dirty="0" smtClean="0"/>
              <a:t>포털사이트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벤치마킹</a:t>
            </a:r>
            <a:r>
              <a:rPr lang="en-US" altLang="ko-KR" sz="2400" dirty="0" smtClean="0"/>
              <a:t>(</a:t>
            </a:r>
            <a:r>
              <a:rPr lang="en-US" altLang="ko-KR" sz="2400" dirty="0" smtClean="0">
                <a:hlinkClick r:id="rId3"/>
              </a:rPr>
              <a:t>https://www.naver.com</a:t>
            </a:r>
            <a:r>
              <a:rPr lang="en-US" altLang="ko-KR" sz="2400" dirty="0" smtClean="0"/>
              <a:t>)</a:t>
            </a:r>
          </a:p>
          <a:p>
            <a:r>
              <a:rPr lang="ko-KR" altLang="en-US" sz="2400" dirty="0" smtClean="0"/>
              <a:t>쇼핑몰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신규개발</a:t>
            </a:r>
            <a:endParaRPr lang="en-US" altLang="ko-KR" sz="2400" dirty="0" smtClean="0"/>
          </a:p>
          <a:p>
            <a:r>
              <a:rPr lang="ko-KR" altLang="en-US" sz="2400" dirty="0" smtClean="0"/>
              <a:t>포털사이트 </a:t>
            </a:r>
            <a:r>
              <a:rPr lang="en-US" altLang="ko-KR" sz="2400" dirty="0" smtClean="0"/>
              <a:t>: 1</a:t>
            </a:r>
            <a:r>
              <a:rPr lang="ko-KR" altLang="en-US" sz="2400" dirty="0" smtClean="0"/>
              <a:t>차 프로젝트인 </a:t>
            </a:r>
            <a:r>
              <a:rPr lang="en-US" altLang="ko-KR" sz="2400" dirty="0" smtClean="0"/>
              <a:t>jsp</a:t>
            </a:r>
            <a:r>
              <a:rPr lang="ko-KR" altLang="en-US" sz="2400" dirty="0" smtClean="0"/>
              <a:t>프로젝트의 레이아웃과 </a:t>
            </a:r>
            <a:r>
              <a:rPr lang="en-US" altLang="ko-KR" sz="2400" dirty="0" smtClean="0"/>
              <a:t>api</a:t>
            </a:r>
            <a:r>
              <a:rPr lang="ko-KR" altLang="en-US" sz="2400" dirty="0" smtClean="0"/>
              <a:t>사용부분을 재사용해서 </a:t>
            </a:r>
            <a:r>
              <a:rPr lang="en-US" altLang="ko-KR" sz="2400" dirty="0" smtClean="0"/>
              <a:t>spring-boot</a:t>
            </a:r>
            <a:r>
              <a:rPr lang="ko-KR" altLang="en-US" sz="2400" dirty="0" smtClean="0"/>
              <a:t>로 리팩토링</a:t>
            </a:r>
            <a:endParaRPr lang="en-US" altLang="ko-KR" sz="2400" dirty="0" smtClean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A04D4B0F-0BDE-4F7B-B1CE-EB4834A31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7116" y="1890183"/>
            <a:ext cx="2709611" cy="35951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="" xmlns:a16="http://schemas.microsoft.com/office/drawing/2014/main" id="{F86FC3F7-233E-4BC4-9219-04FFEC61F7D4}"/>
              </a:ext>
            </a:extLst>
          </p:cNvPr>
          <p:cNvSpPr/>
          <p:nvPr/>
        </p:nvSpPr>
        <p:spPr>
          <a:xfrm>
            <a:off x="1718539" y="4438403"/>
            <a:ext cx="693221" cy="387001"/>
          </a:xfrm>
          <a:prstGeom prst="roundRect">
            <a:avLst/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25DC9098-7C51-4B13-A6F6-4E87F911A7E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00000">
            <a:off x="2238926" y="4325863"/>
            <a:ext cx="384344" cy="38434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610C6C4E-77AA-4D01-9D79-AC408687A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273" y="1880990"/>
            <a:ext cx="5862509" cy="3089091"/>
          </a:xfrm>
          <a:prstGeom prst="rect">
            <a:avLst/>
          </a:prstGeom>
        </p:spPr>
      </p:pic>
      <p:sp>
        <p:nvSpPr>
          <p:cNvPr id="26" name="사각형: 둥근 모서리 25">
            <a:extLst>
              <a:ext uri="{FF2B5EF4-FFF2-40B4-BE49-F238E27FC236}">
                <a16:creationId xmlns="" xmlns:a16="http://schemas.microsoft.com/office/drawing/2014/main" id="{EC49E1E6-6948-4DE1-ABF6-169EB90846C8}"/>
              </a:ext>
            </a:extLst>
          </p:cNvPr>
          <p:cNvSpPr/>
          <p:nvPr/>
        </p:nvSpPr>
        <p:spPr>
          <a:xfrm>
            <a:off x="1687519" y="2420888"/>
            <a:ext cx="4366392" cy="2520004"/>
          </a:xfrm>
          <a:prstGeom prst="roundRect">
            <a:avLst>
              <a:gd name="adj" fmla="val 3403"/>
            </a:avLst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C138E140-6CC4-4AF1-BC69-5C911C00CB17}"/>
              </a:ext>
            </a:extLst>
          </p:cNvPr>
          <p:cNvSpPr/>
          <p:nvPr/>
        </p:nvSpPr>
        <p:spPr>
          <a:xfrm>
            <a:off x="1295636" y="5157192"/>
            <a:ext cx="6552728" cy="1080120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5C230ED-6AA8-4F1F-8A15-D8B3D0284C1C}"/>
              </a:ext>
            </a:extLst>
          </p:cNvPr>
          <p:cNvSpPr txBox="1"/>
          <p:nvPr/>
        </p:nvSpPr>
        <p:spPr>
          <a:xfrm>
            <a:off x="1547664" y="5229200"/>
            <a:ext cx="527709" cy="8803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C6479E87-7B28-49DB-B51C-83F80D83DC05}"/>
              </a:ext>
            </a:extLst>
          </p:cNvPr>
          <p:cNvSpPr txBox="1"/>
          <p:nvPr/>
        </p:nvSpPr>
        <p:spPr>
          <a:xfrm>
            <a:off x="1815250" y="5727785"/>
            <a:ext cx="58055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err="1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ArrayList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&amp; </a:t>
            </a:r>
            <a:r>
              <a:rPr lang="en-US" altLang="ko-KR" sz="1600" b="1" dirty="0" err="1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TreeSet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사용 할인 값 적용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  hidden  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JavaScript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8B74F3-2246-418C-B5BA-057BD7D452BF}"/>
              </a:ext>
            </a:extLst>
          </p:cNvPr>
          <p:cNvSpPr txBox="1"/>
          <p:nvPr/>
        </p:nvSpPr>
        <p:spPr>
          <a:xfrm>
            <a:off x="1815250" y="5348665"/>
            <a:ext cx="44710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자바에서 각 쿠폰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상품 적용 비교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할인 타입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921EA95-FEBB-486F-848B-375B9F0DBC5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553" t="3465" r="3314" b="5487"/>
          <a:stretch/>
        </p:blipFill>
        <p:spPr>
          <a:xfrm>
            <a:off x="1718539" y="2476170"/>
            <a:ext cx="4286531" cy="242567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="" xmlns:a16="http://schemas.microsoft.com/office/drawing/2014/main" id="{DEF643C0-73CA-4074-9E27-7ADBDD90C8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4621" y="3356992"/>
            <a:ext cx="2514600" cy="381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="" xmlns:a16="http://schemas.microsoft.com/office/drawing/2014/main" id="{0DBE8289-CBAC-4D16-A6CF-7C28E91B9B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34146" y="4131907"/>
            <a:ext cx="2495550" cy="390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34699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A04D4B0F-0BDE-4F7B-B1CE-EB4834A31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116" y="1890183"/>
            <a:ext cx="2709611" cy="35951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="" xmlns:a16="http://schemas.microsoft.com/office/drawing/2014/main" id="{F86FC3F7-233E-4BC4-9219-04FFEC61F7D4}"/>
              </a:ext>
            </a:extLst>
          </p:cNvPr>
          <p:cNvSpPr/>
          <p:nvPr/>
        </p:nvSpPr>
        <p:spPr>
          <a:xfrm>
            <a:off x="1718539" y="4438403"/>
            <a:ext cx="693221" cy="387001"/>
          </a:xfrm>
          <a:prstGeom prst="roundRect">
            <a:avLst/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25DC9098-7C51-4B13-A6F6-4E87F911A7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00000">
            <a:off x="2238926" y="4325863"/>
            <a:ext cx="384344" cy="38434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610C6C4E-77AA-4D01-9D79-AC408687A8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73" y="1880990"/>
            <a:ext cx="5862509" cy="3089091"/>
          </a:xfrm>
          <a:prstGeom prst="rect">
            <a:avLst/>
          </a:prstGeom>
        </p:spPr>
      </p:pic>
      <p:sp>
        <p:nvSpPr>
          <p:cNvPr id="26" name="사각형: 둥근 모서리 25">
            <a:extLst>
              <a:ext uri="{FF2B5EF4-FFF2-40B4-BE49-F238E27FC236}">
                <a16:creationId xmlns="" xmlns:a16="http://schemas.microsoft.com/office/drawing/2014/main" id="{EC49E1E6-6948-4DE1-ABF6-169EB90846C8}"/>
              </a:ext>
            </a:extLst>
          </p:cNvPr>
          <p:cNvSpPr/>
          <p:nvPr/>
        </p:nvSpPr>
        <p:spPr>
          <a:xfrm>
            <a:off x="1543503" y="2636912"/>
            <a:ext cx="2956490" cy="1916012"/>
          </a:xfrm>
          <a:prstGeom prst="roundRect">
            <a:avLst>
              <a:gd name="adj" fmla="val 3403"/>
            </a:avLst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C138E140-6CC4-4AF1-BC69-5C911C00CB17}"/>
              </a:ext>
            </a:extLst>
          </p:cNvPr>
          <p:cNvSpPr/>
          <p:nvPr/>
        </p:nvSpPr>
        <p:spPr>
          <a:xfrm>
            <a:off x="1295636" y="5013176"/>
            <a:ext cx="6552728" cy="1512168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5C230ED-6AA8-4F1F-8A15-D8B3D0284C1C}"/>
              </a:ext>
            </a:extLst>
          </p:cNvPr>
          <p:cNvSpPr txBox="1"/>
          <p:nvPr/>
        </p:nvSpPr>
        <p:spPr>
          <a:xfrm>
            <a:off x="1547664" y="5085184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C6479E87-7B28-49DB-B51C-83F80D83DC05}"/>
              </a:ext>
            </a:extLst>
          </p:cNvPr>
          <p:cNvSpPr txBox="1"/>
          <p:nvPr/>
        </p:nvSpPr>
        <p:spPr>
          <a:xfrm>
            <a:off x="1815250" y="5583769"/>
            <a:ext cx="60228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해당 회원의 사용 가능한 적립금 확인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/ 1000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원 이하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사용 불가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A93C4248-24A5-4E7B-9FF9-F53EB52D0F3D}"/>
              </a:ext>
            </a:extLst>
          </p:cNvPr>
          <p:cNvSpPr txBox="1"/>
          <p:nvPr/>
        </p:nvSpPr>
        <p:spPr>
          <a:xfrm>
            <a:off x="1815250" y="6003455"/>
            <a:ext cx="22092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값을 가져와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hidden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8B74F3-2246-418C-B5BA-057BD7D452BF}"/>
              </a:ext>
            </a:extLst>
          </p:cNvPr>
          <p:cNvSpPr txBox="1"/>
          <p:nvPr/>
        </p:nvSpPr>
        <p:spPr>
          <a:xfrm>
            <a:off x="1815250" y="5204649"/>
            <a:ext cx="27975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Saving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테이블 데이터에 접근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594A6A71-492F-4D4F-91E5-F7F91B71E6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9891" y="2744050"/>
            <a:ext cx="2656085" cy="6621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82410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11">
            <a:extLst>
              <a:ext uri="{FF2B5EF4-FFF2-40B4-BE49-F238E27FC236}">
                <a16:creationId xmlns="" xmlns:a16="http://schemas.microsoft.com/office/drawing/2014/main" id="{FCB84BE9-314D-4765-935A-B96B013E12E6}"/>
              </a:ext>
            </a:extLst>
          </p:cNvPr>
          <p:cNvGrpSpPr/>
          <p:nvPr/>
        </p:nvGrpSpPr>
        <p:grpSpPr>
          <a:xfrm>
            <a:off x="6227116" y="1890183"/>
            <a:ext cx="2709611" cy="3595104"/>
            <a:chOff x="6227116" y="1890183"/>
            <a:chExt cx="2709611" cy="3595104"/>
          </a:xfrm>
        </p:grpSpPr>
        <p:pic>
          <p:nvPicPr>
            <p:cNvPr id="6" name="그림 5">
              <a:extLst>
                <a:ext uri="{FF2B5EF4-FFF2-40B4-BE49-F238E27FC236}">
                  <a16:creationId xmlns="" xmlns:a16="http://schemas.microsoft.com/office/drawing/2014/main" id="{A04D4B0F-0BDE-4F7B-B1CE-EB4834A31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27116" y="1890183"/>
              <a:ext cx="2709611" cy="359510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0" name="그림 9">
              <a:extLst>
                <a:ext uri="{FF2B5EF4-FFF2-40B4-BE49-F238E27FC236}">
                  <a16:creationId xmlns="" xmlns:a16="http://schemas.microsoft.com/office/drawing/2014/main" id="{474689FD-535D-46EC-905A-3606A8202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599" y="2259545"/>
              <a:ext cx="2640822" cy="3113672"/>
            </a:xfrm>
            <a:prstGeom prst="rect">
              <a:avLst/>
            </a:prstGeom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="" xmlns:a16="http://schemas.microsoft.com/office/drawing/2014/main" id="{F86FC3F7-233E-4BC4-9219-04FFEC61F7D4}"/>
              </a:ext>
            </a:extLst>
          </p:cNvPr>
          <p:cNvSpPr/>
          <p:nvPr/>
        </p:nvSpPr>
        <p:spPr>
          <a:xfrm>
            <a:off x="1718539" y="4438403"/>
            <a:ext cx="693221" cy="387001"/>
          </a:xfrm>
          <a:prstGeom prst="roundRect">
            <a:avLst/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25DC9098-7C51-4B13-A6F6-4E87F911A7E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00000">
            <a:off x="2238926" y="4325863"/>
            <a:ext cx="384344" cy="38434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610C6C4E-77AA-4D01-9D79-AC408687A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273" y="1880990"/>
            <a:ext cx="5862509" cy="3089091"/>
          </a:xfrm>
          <a:prstGeom prst="rect">
            <a:avLst/>
          </a:prstGeom>
        </p:spPr>
      </p:pic>
      <p:sp>
        <p:nvSpPr>
          <p:cNvPr id="26" name="사각형: 둥근 모서리 25">
            <a:extLst>
              <a:ext uri="{FF2B5EF4-FFF2-40B4-BE49-F238E27FC236}">
                <a16:creationId xmlns="" xmlns:a16="http://schemas.microsoft.com/office/drawing/2014/main" id="{EC49E1E6-6948-4DE1-ABF6-169EB90846C8}"/>
              </a:ext>
            </a:extLst>
          </p:cNvPr>
          <p:cNvSpPr/>
          <p:nvPr/>
        </p:nvSpPr>
        <p:spPr>
          <a:xfrm>
            <a:off x="1543503" y="2636912"/>
            <a:ext cx="2956490" cy="1916012"/>
          </a:xfrm>
          <a:prstGeom prst="roundRect">
            <a:avLst>
              <a:gd name="adj" fmla="val 3403"/>
            </a:avLst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C138E140-6CC4-4AF1-BC69-5C911C00CB17}"/>
              </a:ext>
            </a:extLst>
          </p:cNvPr>
          <p:cNvSpPr/>
          <p:nvPr/>
        </p:nvSpPr>
        <p:spPr>
          <a:xfrm>
            <a:off x="1295636" y="5157468"/>
            <a:ext cx="6552728" cy="1054619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5C230ED-6AA8-4F1F-8A15-D8B3D0284C1C}"/>
              </a:ext>
            </a:extLst>
          </p:cNvPr>
          <p:cNvSpPr txBox="1"/>
          <p:nvPr/>
        </p:nvSpPr>
        <p:spPr>
          <a:xfrm>
            <a:off x="1547664" y="5229476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C6479E87-7B28-49DB-B51C-83F80D83DC05}"/>
              </a:ext>
            </a:extLst>
          </p:cNvPr>
          <p:cNvSpPr txBox="1"/>
          <p:nvPr/>
        </p:nvSpPr>
        <p:spPr>
          <a:xfrm>
            <a:off x="1815250" y="5728061"/>
            <a:ext cx="39688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Hidden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값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JavaScript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최종 금액 계산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8B74F3-2246-418C-B5BA-057BD7D452BF}"/>
              </a:ext>
            </a:extLst>
          </p:cNvPr>
          <p:cNvSpPr txBox="1"/>
          <p:nvPr/>
        </p:nvSpPr>
        <p:spPr>
          <a:xfrm>
            <a:off x="1815250" y="5348941"/>
            <a:ext cx="47607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회원이 사용할 적립금 입력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JavaScript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값 적용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CDF4AAC2-9997-48E1-8418-54C2DF3DF5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0837" y="3340689"/>
            <a:ext cx="2655139" cy="11389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1" name="사각형: 둥근 모서리 20">
            <a:extLst>
              <a:ext uri="{FF2B5EF4-FFF2-40B4-BE49-F238E27FC236}">
                <a16:creationId xmlns="" xmlns:a16="http://schemas.microsoft.com/office/drawing/2014/main" id="{443EDB9F-16E3-4F4E-881F-A085C4EEE449}"/>
              </a:ext>
            </a:extLst>
          </p:cNvPr>
          <p:cNvSpPr/>
          <p:nvPr/>
        </p:nvSpPr>
        <p:spPr>
          <a:xfrm>
            <a:off x="6320994" y="3698372"/>
            <a:ext cx="2499478" cy="666732"/>
          </a:xfrm>
          <a:prstGeom prst="roundRect">
            <a:avLst>
              <a:gd name="adj" fmla="val 3403"/>
            </a:avLst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776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610C6C4E-77AA-4D01-9D79-AC408687A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73" y="1880990"/>
            <a:ext cx="5862509" cy="3089091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A6EB843E-74BC-449F-9363-5ED63B9FF2DF}"/>
              </a:ext>
            </a:extLst>
          </p:cNvPr>
          <p:cNvGrpSpPr/>
          <p:nvPr/>
        </p:nvGrpSpPr>
        <p:grpSpPr>
          <a:xfrm>
            <a:off x="1488368" y="5157468"/>
            <a:ext cx="6167264" cy="1367876"/>
            <a:chOff x="492968" y="5157468"/>
            <a:chExt cx="6167264" cy="1367876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="" xmlns:a16="http://schemas.microsoft.com/office/drawing/2014/main" id="{C138E140-6CC4-4AF1-BC69-5C911C00CB17}"/>
                </a:ext>
              </a:extLst>
            </p:cNvPr>
            <p:cNvSpPr/>
            <p:nvPr/>
          </p:nvSpPr>
          <p:spPr>
            <a:xfrm>
              <a:off x="492968" y="5157468"/>
              <a:ext cx="6167264" cy="1054619"/>
            </a:xfrm>
            <a:prstGeom prst="roundRect">
              <a:avLst/>
            </a:prstGeom>
            <a:solidFill>
              <a:schemeClr val="tx1">
                <a:lumMod val="95000"/>
                <a:lumOff val="5000"/>
                <a:alpha val="80000"/>
              </a:schemeClr>
            </a:solidFill>
            <a:ln w="57150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25C230ED-6AA8-4F1F-8A15-D8B3D0284C1C}"/>
                </a:ext>
              </a:extLst>
            </p:cNvPr>
            <p:cNvSpPr txBox="1"/>
            <p:nvPr/>
          </p:nvSpPr>
          <p:spPr>
            <a:xfrm>
              <a:off x="744996" y="5229476"/>
              <a:ext cx="530915" cy="12958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</a:rPr>
                <a:t> 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</a:rPr>
                <a:t> 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C6479E87-7B28-49DB-B51C-83F80D83DC05}"/>
                </a:ext>
              </a:extLst>
            </p:cNvPr>
            <p:cNvSpPr txBox="1"/>
            <p:nvPr/>
          </p:nvSpPr>
          <p:spPr>
            <a:xfrm>
              <a:off x="1012582" y="5728061"/>
              <a:ext cx="41740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Hidden </a:t>
              </a:r>
              <a:r>
                <a:rPr lang="ko-KR" altLang="en-US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값 </a:t>
              </a:r>
              <a:r>
                <a:rPr lang="en-US" altLang="ko-KR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  <a:sym typeface="Wingdings" panose="05000000000000000000" pitchFamily="2" charset="2"/>
                </a:rPr>
                <a:t></a:t>
              </a:r>
              <a:r>
                <a:rPr lang="en-US" altLang="ko-KR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 JavaScript </a:t>
              </a:r>
              <a:r>
                <a:rPr lang="en-US" altLang="ko-KR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  <a:sym typeface="Wingdings" panose="05000000000000000000" pitchFamily="2" charset="2"/>
                </a:rPr>
                <a:t></a:t>
              </a:r>
              <a:r>
                <a:rPr lang="en-US" altLang="ko-KR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 </a:t>
              </a:r>
              <a:r>
                <a:rPr lang="ko-KR" altLang="en-US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최종 적립금 계산</a:t>
              </a:r>
              <a:endParaRPr 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C38B74F3-2246-418C-B5BA-057BD7D452BF}"/>
                </a:ext>
              </a:extLst>
            </p:cNvPr>
            <p:cNvSpPr txBox="1"/>
            <p:nvPr/>
          </p:nvSpPr>
          <p:spPr>
            <a:xfrm>
              <a:off x="1012582" y="5348941"/>
              <a:ext cx="36936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Member </a:t>
              </a:r>
              <a:r>
                <a:rPr lang="ko-KR" altLang="en-US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테이블 </a:t>
              </a:r>
              <a:r>
                <a:rPr lang="en-US" altLang="ko-KR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  <a:sym typeface="Wingdings" panose="05000000000000000000" pitchFamily="2" charset="2"/>
                </a:rPr>
                <a:t></a:t>
              </a:r>
              <a:r>
                <a:rPr lang="en-US" altLang="ko-KR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회원별</a:t>
              </a:r>
              <a:r>
                <a:rPr lang="ko-KR" altLang="en-US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적립율</a:t>
              </a:r>
              <a:r>
                <a:rPr lang="ko-KR" altLang="en-US" sz="1600" b="1" dirty="0">
                  <a:solidFill>
                    <a:schemeClr val="bg1"/>
                  </a:solidFill>
                  <a:latin typeface="Malgun Gothic Semilight" panose="020B0502040204020203" pitchFamily="50" charset="-127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 접근</a:t>
              </a:r>
              <a:endParaRPr 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CDF4AAC2-9997-48E1-8418-54C2DF3DF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837" y="3340689"/>
            <a:ext cx="2655139" cy="113899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="" xmlns:a16="http://schemas.microsoft.com/office/drawing/2014/main" id="{D5F86FF7-2474-4509-9FE6-A316823A1A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22" t="16550" r="1522" b="14000"/>
          <a:stretch/>
        </p:blipFill>
        <p:spPr>
          <a:xfrm>
            <a:off x="1763688" y="2544604"/>
            <a:ext cx="4216637" cy="325093"/>
          </a:xfrm>
          <a:prstGeom prst="rect">
            <a:avLst/>
          </a:prstGeom>
        </p:spPr>
      </p:pic>
      <p:grpSp>
        <p:nvGrpSpPr>
          <p:cNvPr id="5" name="그룹 11">
            <a:extLst>
              <a:ext uri="{FF2B5EF4-FFF2-40B4-BE49-F238E27FC236}">
                <a16:creationId xmlns="" xmlns:a16="http://schemas.microsoft.com/office/drawing/2014/main" id="{FCB84BE9-314D-4765-935A-B96B013E12E6}"/>
              </a:ext>
            </a:extLst>
          </p:cNvPr>
          <p:cNvGrpSpPr/>
          <p:nvPr/>
        </p:nvGrpSpPr>
        <p:grpSpPr>
          <a:xfrm>
            <a:off x="5084838" y="1147867"/>
            <a:ext cx="3726852" cy="3480566"/>
            <a:chOff x="6227116" y="2954738"/>
            <a:chExt cx="2709611" cy="2530549"/>
          </a:xfrm>
        </p:grpSpPr>
        <p:pic>
          <p:nvPicPr>
            <p:cNvPr id="6" name="그림 5">
              <a:extLst>
                <a:ext uri="{FF2B5EF4-FFF2-40B4-BE49-F238E27FC236}">
                  <a16:creationId xmlns="" xmlns:a16="http://schemas.microsoft.com/office/drawing/2014/main" id="{A04D4B0F-0BDE-4F7B-B1CE-EB4834A318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9611"/>
            <a:stretch/>
          </p:blipFill>
          <p:spPr>
            <a:xfrm>
              <a:off x="6227116" y="2954738"/>
              <a:ext cx="2709611" cy="253054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0" name="그림 9">
              <a:extLst>
                <a:ext uri="{FF2B5EF4-FFF2-40B4-BE49-F238E27FC236}">
                  <a16:creationId xmlns="" xmlns:a16="http://schemas.microsoft.com/office/drawing/2014/main" id="{474689FD-535D-46EC-905A-3606A82020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22327"/>
            <a:stretch/>
          </p:blipFill>
          <p:spPr>
            <a:xfrm>
              <a:off x="6251599" y="2954738"/>
              <a:ext cx="2640822" cy="2418479"/>
            </a:xfrm>
            <a:prstGeom prst="rect">
              <a:avLst/>
            </a:prstGeom>
          </p:spPr>
        </p:pic>
      </p:grpSp>
      <p:sp>
        <p:nvSpPr>
          <p:cNvPr id="18" name="사각형: 둥근 모서리 17">
            <a:extLst>
              <a:ext uri="{FF2B5EF4-FFF2-40B4-BE49-F238E27FC236}">
                <a16:creationId xmlns="" xmlns:a16="http://schemas.microsoft.com/office/drawing/2014/main" id="{1B50B234-224F-48BD-B5BC-EEFE4EABD5B5}"/>
              </a:ext>
            </a:extLst>
          </p:cNvPr>
          <p:cNvSpPr/>
          <p:nvPr/>
        </p:nvSpPr>
        <p:spPr>
          <a:xfrm>
            <a:off x="6444208" y="3861048"/>
            <a:ext cx="1728192" cy="360040"/>
          </a:xfrm>
          <a:prstGeom prst="roundRect">
            <a:avLst>
              <a:gd name="adj" fmla="val 3403"/>
            </a:avLst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285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105F4BAC-BF74-49C8-93B1-5264FDF87C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788"/>
          <a:stretch/>
        </p:blipFill>
        <p:spPr>
          <a:xfrm>
            <a:off x="118777" y="1940302"/>
            <a:ext cx="8906446" cy="491769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="" xmlns:a16="http://schemas.microsoft.com/office/drawing/2014/main" id="{2E9B779B-2FE8-4657-BD30-D14BCD4CBF7F}"/>
              </a:ext>
            </a:extLst>
          </p:cNvPr>
          <p:cNvSpPr/>
          <p:nvPr/>
        </p:nvSpPr>
        <p:spPr>
          <a:xfrm>
            <a:off x="1295636" y="5157468"/>
            <a:ext cx="6552728" cy="1054619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0065D76A-CD47-4A7E-8316-119D7CABA7B7}"/>
              </a:ext>
            </a:extLst>
          </p:cNvPr>
          <p:cNvSpPr txBox="1"/>
          <p:nvPr/>
        </p:nvSpPr>
        <p:spPr>
          <a:xfrm>
            <a:off x="1547664" y="5229476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5BFAFFCD-5E1D-43AF-8416-0E308031E974}"/>
              </a:ext>
            </a:extLst>
          </p:cNvPr>
          <p:cNvSpPr txBox="1"/>
          <p:nvPr/>
        </p:nvSpPr>
        <p:spPr>
          <a:xfrm>
            <a:off x="1815250" y="5728061"/>
            <a:ext cx="26981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option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값 변경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할부 변경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C24B09E5-03A7-4749-8EF5-BAC69F5289C2}"/>
              </a:ext>
            </a:extLst>
          </p:cNvPr>
          <p:cNvSpPr txBox="1"/>
          <p:nvPr/>
        </p:nvSpPr>
        <p:spPr>
          <a:xfrm>
            <a:off x="1815250" y="5348941"/>
            <a:ext cx="31449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JavaScript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제이슨 데이터 저장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="" xmlns:a16="http://schemas.microsoft.com/office/drawing/2014/main" id="{958A5969-D17B-4396-B6A5-C45EA4B004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00000">
            <a:off x="3855760" y="2835566"/>
            <a:ext cx="384344" cy="384344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="" xmlns:a16="http://schemas.microsoft.com/office/drawing/2014/main" id="{0CAC7A3E-04CA-4322-ABB9-A161A95E9A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00000">
            <a:off x="5591920" y="2835565"/>
            <a:ext cx="384344" cy="38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4774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C9720BBD-1EAB-43CC-8A6F-C9A6C8B2B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91077"/>
            <a:ext cx="9144000" cy="167460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="" xmlns:a16="http://schemas.microsoft.com/office/drawing/2014/main" id="{2E9B779B-2FE8-4657-BD30-D14BCD4CBF7F}"/>
              </a:ext>
            </a:extLst>
          </p:cNvPr>
          <p:cNvSpPr/>
          <p:nvPr/>
        </p:nvSpPr>
        <p:spPr>
          <a:xfrm>
            <a:off x="1295636" y="5157468"/>
            <a:ext cx="6552728" cy="1054619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0065D76A-CD47-4A7E-8316-119D7CABA7B7}"/>
              </a:ext>
            </a:extLst>
          </p:cNvPr>
          <p:cNvSpPr txBox="1"/>
          <p:nvPr/>
        </p:nvSpPr>
        <p:spPr>
          <a:xfrm>
            <a:off x="1547664" y="5229476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5BFAFFCD-5E1D-43AF-8416-0E308031E974}"/>
              </a:ext>
            </a:extLst>
          </p:cNvPr>
          <p:cNvSpPr txBox="1"/>
          <p:nvPr/>
        </p:nvSpPr>
        <p:spPr>
          <a:xfrm>
            <a:off x="1815250" y="5728061"/>
            <a:ext cx="1473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체크박스 이용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C24B09E5-03A7-4749-8EF5-BAC69F5289C2}"/>
              </a:ext>
            </a:extLst>
          </p:cNvPr>
          <p:cNvSpPr txBox="1"/>
          <p:nvPr/>
        </p:nvSpPr>
        <p:spPr>
          <a:xfrm>
            <a:off x="1815250" y="5348941"/>
            <a:ext cx="27826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JavaScript 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ko-KR" altLang="en-US" sz="1600" b="1" dirty="0" err="1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팝업창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띄우기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="" xmlns:a16="http://schemas.microsoft.com/office/drawing/2014/main" id="{958A5969-D17B-4396-B6A5-C45EA4B004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00000">
            <a:off x="3156702" y="2656885"/>
            <a:ext cx="384344" cy="384344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="" xmlns:a16="http://schemas.microsoft.com/office/drawing/2014/main" id="{0CAC7A3E-04CA-4322-ABB9-A161A95E9A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00000" flipH="1">
            <a:off x="2119512" y="2925385"/>
            <a:ext cx="384344" cy="38434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0BD68314-DB1C-4301-A683-6CBAB3449E0F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455110" y="1477549"/>
            <a:ext cx="3225136" cy="32137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C89F716D-C3F8-4882-BE54-7B9FF0CB2A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66" y="2830357"/>
            <a:ext cx="419100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640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유효성 검사 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0341EE21-058D-46FC-8969-3F7720F008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901"/>
          <a:stretch/>
        </p:blipFill>
        <p:spPr>
          <a:xfrm>
            <a:off x="1064298" y="3715682"/>
            <a:ext cx="4417267" cy="13695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9E46746F-F2E3-4766-9006-AEAEA5CDE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77" y="2018937"/>
            <a:ext cx="4667250" cy="1438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212F2DAF-947F-4960-A06A-427BF4FA39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02" t="6554" r="38094" b="81755"/>
          <a:stretch/>
        </p:blipFill>
        <p:spPr>
          <a:xfrm>
            <a:off x="5193533" y="2688964"/>
            <a:ext cx="3122883" cy="8840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="" xmlns:a16="http://schemas.microsoft.com/office/drawing/2014/main" id="{3B7A0D3C-1AEA-40E1-9465-296DCDF6D2B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46" t="12759" r="13420" b="23264"/>
          <a:stretch/>
        </p:blipFill>
        <p:spPr>
          <a:xfrm>
            <a:off x="5193533" y="4289511"/>
            <a:ext cx="3122883" cy="9093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="" xmlns:a16="http://schemas.microsoft.com/office/drawing/2014/main" id="{49BE0157-F453-40D9-B39F-7B4F963FDE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298" y="5373216"/>
            <a:ext cx="5081159" cy="12961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그림 14">
            <a:extLst>
              <a:ext uri="{FF2B5EF4-FFF2-40B4-BE49-F238E27FC236}">
                <a16:creationId xmlns="" xmlns:a16="http://schemas.microsoft.com/office/drawing/2014/main" id="{2C703C27-059B-400C-8422-B3B741614C4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209" t="8900" r="5688" b="14251"/>
          <a:stretch/>
        </p:blipFill>
        <p:spPr>
          <a:xfrm>
            <a:off x="5193533" y="5819316"/>
            <a:ext cx="3122883" cy="9220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77244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결제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DB33E923-4CB7-45DB-8907-6CE1E4FB99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233" r="5829"/>
          <a:stretch/>
        </p:blipFill>
        <p:spPr>
          <a:xfrm>
            <a:off x="3347864" y="1813577"/>
            <a:ext cx="2448273" cy="904875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="" xmlns:a16="http://schemas.microsoft.com/office/drawing/2014/main" id="{26A95A2E-2761-42FB-A4C2-432910432062}"/>
              </a:ext>
            </a:extLst>
          </p:cNvPr>
          <p:cNvSpPr/>
          <p:nvPr/>
        </p:nvSpPr>
        <p:spPr>
          <a:xfrm>
            <a:off x="1331640" y="2718452"/>
            <a:ext cx="2650709" cy="3878900"/>
          </a:xfrm>
          <a:prstGeom prst="roundRect">
            <a:avLst>
              <a:gd name="adj" fmla="val 4989"/>
            </a:avLst>
          </a:prstGeom>
          <a:solidFill>
            <a:schemeClr val="bg2">
              <a:lumMod val="90000"/>
            </a:schemeClr>
          </a:solidFill>
          <a:ln>
            <a:solidFill>
              <a:srgbClr val="4DCF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1981E2CB-6309-42FF-9B34-B8F5AA38968D}"/>
              </a:ext>
            </a:extLst>
          </p:cNvPr>
          <p:cNvSpPr txBox="1"/>
          <p:nvPr/>
        </p:nvSpPr>
        <p:spPr>
          <a:xfrm>
            <a:off x="1439353" y="3356992"/>
            <a:ext cx="243528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Basket (</a:t>
            </a: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장바구니</a:t>
            </a:r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장바구니에서 구입한 </a:t>
            </a:r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marL="266700"/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상품 삭제</a:t>
            </a:r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marL="266700"/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r>
              <a:rPr lang="en-US" altLang="ko-KR" sz="1600" b="1" dirty="0" err="1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My_coupon</a:t>
            </a:r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(</a:t>
            </a:r>
            <a:r>
              <a:rPr lang="ko-KR" altLang="en-US" sz="1600" b="1" dirty="0" err="1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내쿠폰</a:t>
            </a:r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적용된 쿠폰 삭제</a:t>
            </a:r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Saving (</a:t>
            </a: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적립금</a:t>
            </a:r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사용한 적립금  차감</a:t>
            </a:r>
            <a:endParaRPr lang="en-US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="" xmlns:a16="http://schemas.microsoft.com/office/drawing/2014/main" id="{1493C2EF-B003-44F7-A044-B28A1FB0EAA2}"/>
              </a:ext>
            </a:extLst>
          </p:cNvPr>
          <p:cNvSpPr/>
          <p:nvPr/>
        </p:nvSpPr>
        <p:spPr>
          <a:xfrm>
            <a:off x="5064109" y="2718452"/>
            <a:ext cx="2650709" cy="3878900"/>
          </a:xfrm>
          <a:prstGeom prst="roundRect">
            <a:avLst>
              <a:gd name="adj" fmla="val 4989"/>
            </a:avLst>
          </a:prstGeom>
          <a:solidFill>
            <a:schemeClr val="bg2">
              <a:lumMod val="90000"/>
            </a:schemeClr>
          </a:solidFill>
          <a:ln>
            <a:solidFill>
              <a:srgbClr val="4DCF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74580A8A-8075-4A28-9268-647BFAE6ABBC}"/>
              </a:ext>
            </a:extLst>
          </p:cNvPr>
          <p:cNvSpPr txBox="1"/>
          <p:nvPr/>
        </p:nvSpPr>
        <p:spPr>
          <a:xfrm>
            <a:off x="5292080" y="2977774"/>
            <a:ext cx="2345514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rgbClr val="FF0066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Transaction / Trigger</a:t>
            </a:r>
          </a:p>
          <a:p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Order (</a:t>
            </a: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주문</a:t>
            </a:r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주문 내용 추가</a:t>
            </a:r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r>
              <a:rPr lang="en-US" altLang="ko-KR" sz="1600" b="1" dirty="0" err="1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Order_list</a:t>
            </a:r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(</a:t>
            </a: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주문목록</a:t>
            </a:r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각항목별 주문 추가</a:t>
            </a:r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Payment</a:t>
            </a: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(</a:t>
            </a: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결제</a:t>
            </a:r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결제 내역 추가</a:t>
            </a:r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endParaRPr lang="en-US" altLang="ko-KR" sz="16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Saving (</a:t>
            </a: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적립금</a:t>
            </a:r>
            <a:r>
              <a:rPr lang="en-US" altLang="ko-KR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사용한 적립금  차감</a:t>
            </a:r>
            <a:r>
              <a:rPr lang="en-US" sz="16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63857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6">
            <a:extLst>
              <a:ext uri="{FF2B5EF4-FFF2-40B4-BE49-F238E27FC236}">
                <a16:creationId xmlns="" xmlns:a16="http://schemas.microsoft.com/office/drawing/2014/main" id="{B56D5F67-7092-4DDC-8110-9ED2DFB80B45}"/>
              </a:ext>
            </a:extLst>
          </p:cNvPr>
          <p:cNvGrpSpPr/>
          <p:nvPr/>
        </p:nvGrpSpPr>
        <p:grpSpPr>
          <a:xfrm>
            <a:off x="242052" y="1916832"/>
            <a:ext cx="8659896" cy="4813576"/>
            <a:chOff x="251520" y="1916832"/>
            <a:chExt cx="8659896" cy="4813576"/>
          </a:xfrm>
        </p:grpSpPr>
        <p:pic>
          <p:nvPicPr>
            <p:cNvPr id="9" name="그림 8">
              <a:extLst>
                <a:ext uri="{FF2B5EF4-FFF2-40B4-BE49-F238E27FC236}">
                  <a16:creationId xmlns="" xmlns:a16="http://schemas.microsoft.com/office/drawing/2014/main" id="{F815A76D-4128-4F16-AF8B-F77141BE6F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378" t="4213" r="40827" b="8510"/>
            <a:stretch/>
          </p:blipFill>
          <p:spPr>
            <a:xfrm>
              <a:off x="251520" y="1916832"/>
              <a:ext cx="2700300" cy="4813576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="" xmlns:a16="http://schemas.microsoft.com/office/drawing/2014/main" id="{D9098301-A8FF-4E5A-9C01-27A43566C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87824" y="1916832"/>
              <a:ext cx="5923592" cy="4813576"/>
            </a:xfrm>
            <a:prstGeom prst="rect">
              <a:avLst/>
            </a:prstGeom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결제완료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="" xmlns:a16="http://schemas.microsoft.com/office/drawing/2014/main" id="{DF34B826-AE58-4FFA-98E0-11A6302548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00000">
            <a:off x="2238926" y="4388295"/>
            <a:ext cx="384344" cy="384344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="" xmlns:a16="http://schemas.microsoft.com/office/drawing/2014/main" id="{3EB653D6-782D-4A23-8800-483F8B320C38}"/>
              </a:ext>
            </a:extLst>
          </p:cNvPr>
          <p:cNvSpPr/>
          <p:nvPr/>
        </p:nvSpPr>
        <p:spPr>
          <a:xfrm>
            <a:off x="1295636" y="5675789"/>
            <a:ext cx="6552728" cy="1054619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F32BF51-83B8-4E2C-8C8D-A098E6FAA8C1}"/>
              </a:ext>
            </a:extLst>
          </p:cNvPr>
          <p:cNvSpPr txBox="1"/>
          <p:nvPr/>
        </p:nvSpPr>
        <p:spPr>
          <a:xfrm>
            <a:off x="1547664" y="5747797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052CA2A9-73C4-42B2-95AA-98D4547661AD}"/>
              </a:ext>
            </a:extLst>
          </p:cNvPr>
          <p:cNvSpPr txBox="1"/>
          <p:nvPr/>
        </p:nvSpPr>
        <p:spPr>
          <a:xfrm>
            <a:off x="1815250" y="6246382"/>
            <a:ext cx="30251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마이페이지 주문 내역으로 이동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45149DE8-6964-438D-AF8D-B10B0BDD803F}"/>
              </a:ext>
            </a:extLst>
          </p:cNvPr>
          <p:cNvSpPr txBox="1"/>
          <p:nvPr/>
        </p:nvSpPr>
        <p:spPr>
          <a:xfrm>
            <a:off x="1815250" y="5867262"/>
            <a:ext cx="41088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결제완료가 끝나고 주문내역 상세보기 클릭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="" xmlns:a16="http://schemas.microsoft.com/office/drawing/2014/main" id="{DDDABD95-E7EA-413D-B725-E48EE544E71F}"/>
              </a:ext>
            </a:extLst>
          </p:cNvPr>
          <p:cNvSpPr/>
          <p:nvPr/>
        </p:nvSpPr>
        <p:spPr>
          <a:xfrm>
            <a:off x="4283968" y="4437112"/>
            <a:ext cx="4464496" cy="1198111"/>
          </a:xfrm>
          <a:prstGeom prst="roundRect">
            <a:avLst>
              <a:gd name="adj" fmla="val 3403"/>
            </a:avLst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="" xmlns:a16="http://schemas.microsoft.com/office/drawing/2014/main" id="{C03C5D7B-D490-429E-A3C3-999A07FC6021}"/>
              </a:ext>
            </a:extLst>
          </p:cNvPr>
          <p:cNvSpPr/>
          <p:nvPr/>
        </p:nvSpPr>
        <p:spPr>
          <a:xfrm>
            <a:off x="345428" y="3316070"/>
            <a:ext cx="2479444" cy="1907135"/>
          </a:xfrm>
          <a:prstGeom prst="roundRect">
            <a:avLst>
              <a:gd name="adj" fmla="val 3403"/>
            </a:avLst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="" xmlns:a16="http://schemas.microsoft.com/office/drawing/2014/main" id="{4C978640-17F6-4A8D-B12D-E1026664BE82}"/>
              </a:ext>
            </a:extLst>
          </p:cNvPr>
          <p:cNvSpPr/>
          <p:nvPr/>
        </p:nvSpPr>
        <p:spPr>
          <a:xfrm>
            <a:off x="7812360" y="3865555"/>
            <a:ext cx="942412" cy="355533"/>
          </a:xfrm>
          <a:prstGeom prst="roundRect">
            <a:avLst>
              <a:gd name="adj" fmla="val 3403"/>
            </a:avLst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="" xmlns:a16="http://schemas.microsoft.com/office/drawing/2014/main" id="{5E76AD32-8080-4B0A-9D1D-2D5CF6BA6A65}"/>
              </a:ext>
            </a:extLst>
          </p:cNvPr>
          <p:cNvSpPr/>
          <p:nvPr/>
        </p:nvSpPr>
        <p:spPr>
          <a:xfrm>
            <a:off x="3131840" y="2025766"/>
            <a:ext cx="5616624" cy="1054619"/>
          </a:xfrm>
          <a:prstGeom prst="roundRect">
            <a:avLst>
              <a:gd name="adj" fmla="val 3403"/>
            </a:avLst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="" xmlns:a16="http://schemas.microsoft.com/office/drawing/2014/main" id="{35C71E03-1D0F-4E82-A211-1EE8FAFE398F}"/>
              </a:ext>
            </a:extLst>
          </p:cNvPr>
          <p:cNvSpPr/>
          <p:nvPr/>
        </p:nvSpPr>
        <p:spPr>
          <a:xfrm>
            <a:off x="8028384" y="5157192"/>
            <a:ext cx="582372" cy="216024"/>
          </a:xfrm>
          <a:prstGeom prst="roundRect">
            <a:avLst>
              <a:gd name="adj" fmla="val 3403"/>
            </a:avLst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그림 26">
            <a:extLst>
              <a:ext uri="{FF2B5EF4-FFF2-40B4-BE49-F238E27FC236}">
                <a16:creationId xmlns="" xmlns:a16="http://schemas.microsoft.com/office/drawing/2014/main" id="{9CBC67A9-FA1E-44EB-BECB-DF4F8826DDF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00000" flipH="1">
            <a:off x="8071574" y="4608633"/>
            <a:ext cx="384344" cy="38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340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24F4A538-32BC-41C9-8EC4-F06F5ECBB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75" y="1867953"/>
            <a:ext cx="4588362" cy="329621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결제완료</a:t>
            </a:r>
            <a:r>
              <a:rPr lang="en-US" altLang="ko-KR" dirty="0"/>
              <a:t>- </a:t>
            </a:r>
            <a:r>
              <a:rPr lang="ko-KR" altLang="en-US" dirty="0"/>
              <a:t>헨리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="" xmlns:a16="http://schemas.microsoft.com/office/drawing/2014/main" id="{3EB653D6-782D-4A23-8800-483F8B320C38}"/>
              </a:ext>
            </a:extLst>
          </p:cNvPr>
          <p:cNvSpPr/>
          <p:nvPr/>
        </p:nvSpPr>
        <p:spPr>
          <a:xfrm>
            <a:off x="1295636" y="5675789"/>
            <a:ext cx="6552728" cy="1054619"/>
          </a:xfrm>
          <a:prstGeom prst="round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F32BF51-83B8-4E2C-8C8D-A098E6FAA8C1}"/>
              </a:ext>
            </a:extLst>
          </p:cNvPr>
          <p:cNvSpPr txBox="1"/>
          <p:nvPr/>
        </p:nvSpPr>
        <p:spPr>
          <a:xfrm>
            <a:off x="1547664" y="5747797"/>
            <a:ext cx="5309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052CA2A9-73C4-42B2-95AA-98D4547661AD}"/>
              </a:ext>
            </a:extLst>
          </p:cNvPr>
          <p:cNvSpPr txBox="1"/>
          <p:nvPr/>
        </p:nvSpPr>
        <p:spPr>
          <a:xfrm>
            <a:off x="1815250" y="6246382"/>
            <a:ext cx="28552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결제정보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주문정보</a:t>
            </a:r>
            <a:r>
              <a:rPr lang="en-US" altLang="ko-KR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배송정보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45149DE8-6964-438D-AF8D-B10B0BDD803F}"/>
              </a:ext>
            </a:extLst>
          </p:cNvPr>
          <p:cNvSpPr txBox="1"/>
          <p:nvPr/>
        </p:nvSpPr>
        <p:spPr>
          <a:xfrm>
            <a:off x="1815250" y="5867262"/>
            <a:ext cx="24096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주문 상세내역 확인 가능</a:t>
            </a:r>
            <a:endParaRPr lang="en-US" sz="1600" b="1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99A09A97-93EE-4420-9170-3DA8C5D39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776" y="4606299"/>
            <a:ext cx="2919074" cy="7768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="" xmlns:a16="http://schemas.microsoft.com/office/drawing/2014/main" id="{AFC73055-038C-4C28-BFE3-EC131CF82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3888" y="1847088"/>
            <a:ext cx="567962" cy="2480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1" name="그림 20">
            <a:extLst>
              <a:ext uri="{FF2B5EF4-FFF2-40B4-BE49-F238E27FC236}">
                <a16:creationId xmlns="" xmlns:a16="http://schemas.microsoft.com/office/drawing/2014/main" id="{3309EE1D-39ED-4A02-A5F9-1A5299FE7C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0437" y="1847088"/>
            <a:ext cx="3224155" cy="1777181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D7F0345A-1F5F-47BB-B98A-FA76B0D5BE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7790" y="2799488"/>
            <a:ext cx="3325292" cy="11174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5" name="그림 24">
            <a:extLst>
              <a:ext uri="{FF2B5EF4-FFF2-40B4-BE49-F238E27FC236}">
                <a16:creationId xmlns="" xmlns:a16="http://schemas.microsoft.com/office/drawing/2014/main" id="{327B3F59-E19B-480A-9429-2E0BAF6EFE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1779" y="3552288"/>
            <a:ext cx="2788656" cy="19028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4514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DB </a:t>
            </a:r>
            <a:r>
              <a:rPr lang="ko-KR" altLang="en-US" dirty="0" smtClean="0"/>
              <a:t>모델링</a:t>
            </a:r>
            <a:endParaRPr lang="ko-KR" altLang="en-US" dirty="0"/>
          </a:p>
        </p:txBody>
      </p:sp>
      <p:pic>
        <p:nvPicPr>
          <p:cNvPr id="4" name="내용 개체 틀 3" descr="doogle_logical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844" y="1785926"/>
            <a:ext cx="8929750" cy="5072074"/>
          </a:xfr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개인별 구현 범위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강민규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공지사항</a:t>
            </a:r>
            <a:endParaRPr lang="en-US" altLang="ko-KR" dirty="0" smtClean="0"/>
          </a:p>
          <a:p>
            <a:r>
              <a:rPr lang="ko-KR" altLang="en-US" dirty="0" smtClean="0"/>
              <a:t>자주하는질문</a:t>
            </a:r>
            <a:endParaRPr lang="en-US" altLang="ko-KR" dirty="0" smtClean="0"/>
          </a:p>
          <a:p>
            <a:r>
              <a:rPr lang="en-US" altLang="ko-KR" dirty="0" smtClean="0"/>
              <a:t>1:1</a:t>
            </a:r>
            <a:r>
              <a:rPr lang="ko-KR" altLang="en-US" dirty="0" smtClean="0"/>
              <a:t>문의</a:t>
            </a:r>
            <a:endParaRPr lang="en-US" altLang="ko-KR" dirty="0" smtClean="0"/>
          </a:p>
          <a:p>
            <a:r>
              <a:rPr lang="ko-KR" altLang="en-US" dirty="0" smtClean="0"/>
              <a:t>배송지</a:t>
            </a:r>
            <a:endParaRPr lang="en-US" altLang="ko-KR" dirty="0" smtClean="0"/>
          </a:p>
          <a:p>
            <a:r>
              <a:rPr lang="ko-KR" altLang="en-US" dirty="0" smtClean="0"/>
              <a:t>재입고알림</a:t>
            </a:r>
            <a:endParaRPr lang="ko-KR" alt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704215"/>
            <a:ext cx="8230235" cy="1143635"/>
          </a:xfrm>
        </p:spPr>
        <p:txBody>
          <a:bodyPr/>
          <a:lstStyle/>
          <a:p>
            <a:r>
              <a:rPr lang="ko-KR" altLang="en-US" dirty="0"/>
              <a:t>개인별 구현 범위 </a:t>
            </a:r>
            <a:r>
              <a:rPr lang="en-US" altLang="ko-KR" dirty="0"/>
              <a:t>- </a:t>
            </a:r>
            <a:r>
              <a:rPr lang="ko-KR" altLang="en-US" dirty="0"/>
              <a:t>강민규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457200" y="2212340"/>
            <a:ext cx="8230235" cy="438975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 lnSpcReduction="10000"/>
          </a:bodyPr>
          <a:lstStyle/>
          <a:p>
            <a:pPr marL="274320" indent="-274320" latinLnBrk="0">
              <a:buSzPct val="95000"/>
              <a:buFont typeface="Wingdings 2"/>
              <a:buChar char=""/>
            </a:pPr>
            <a:r>
              <a:rPr lang="ko-KR" altLang="en-US" dirty="0"/>
              <a:t>공지사항 </a:t>
            </a:r>
          </a:p>
          <a:p>
            <a:pPr marL="274320" indent="-274320" latinLnBrk="0">
              <a:buFontTx/>
              <a:buNone/>
            </a:pPr>
            <a:r>
              <a:rPr lang="ko-KR" altLang="en-US" dirty="0"/>
              <a:t>- CRUD  + 검색 기능 구현 / </a:t>
            </a:r>
            <a:r>
              <a:rPr lang="ko-KR" altLang="en-US" dirty="0" err="1"/>
              <a:t>특정글</a:t>
            </a:r>
            <a:r>
              <a:rPr lang="ko-KR" altLang="en-US" dirty="0"/>
              <a:t> (게시/공지) 설정</a:t>
            </a:r>
            <a:r>
              <a:rPr lang="ko-KR" altLang="en-US" sz="2600" dirty="0">
                <a:latin typeface="Constantia" charset="0"/>
                <a:ea typeface="HY신명조" charset="0"/>
                <a:cs typeface="+mn-cs"/>
              </a:rPr>
              <a:t> </a:t>
            </a:r>
          </a:p>
          <a:p>
            <a:pPr marL="274320" indent="-274320" latinLnBrk="0">
              <a:buFontTx/>
              <a:buNone/>
            </a:pPr>
            <a:endParaRPr lang="ko-KR" altLang="en-US" dirty="0"/>
          </a:p>
          <a:p>
            <a:pPr marL="274320" indent="-274320" latinLnBrk="0">
              <a:buSzPct val="95000"/>
              <a:buFont typeface="Wingdings 2"/>
              <a:buChar char=""/>
            </a:pPr>
            <a:r>
              <a:rPr lang="ko-KR" altLang="en-US" dirty="0" err="1"/>
              <a:t>자주하는질문</a:t>
            </a:r>
            <a:r>
              <a:rPr lang="ko-KR" altLang="en-US" dirty="0"/>
              <a:t> </a:t>
            </a:r>
            <a:endParaRPr lang="ko-KR" altLang="en-US" sz="2600" dirty="0">
              <a:latin typeface="Constantia" charset="0"/>
              <a:ea typeface="HY신명조" charset="0"/>
              <a:cs typeface="+mn-cs"/>
            </a:endParaRPr>
          </a:p>
          <a:p>
            <a:pPr marL="274320" indent="-274320" latinLnBrk="0">
              <a:buFontTx/>
              <a:buNone/>
            </a:pPr>
            <a:r>
              <a:rPr lang="ko-KR" altLang="en-US" dirty="0"/>
              <a:t>- CRUD  + </a:t>
            </a:r>
            <a:r>
              <a:rPr lang="ko-KR" altLang="en-US" dirty="0" err="1"/>
              <a:t>WordCloud를</a:t>
            </a:r>
            <a:r>
              <a:rPr lang="ko-KR" altLang="en-US" dirty="0"/>
              <a:t> 이용한 시각화</a:t>
            </a:r>
          </a:p>
          <a:p>
            <a:pPr marL="274320" indent="-274320" latinLnBrk="0">
              <a:buFontTx/>
              <a:buNone/>
            </a:pPr>
            <a:endParaRPr lang="ko-KR" altLang="en-US" dirty="0"/>
          </a:p>
          <a:p>
            <a:pPr marL="274320" indent="-274320" latinLnBrk="0">
              <a:buSzPct val="95000"/>
              <a:buFont typeface="Wingdings 2"/>
              <a:buChar char=""/>
            </a:pPr>
            <a:r>
              <a:rPr lang="en-US" altLang="ko-KR" dirty="0"/>
              <a:t>1:1</a:t>
            </a:r>
            <a:r>
              <a:rPr lang="ko-KR" altLang="en-US" dirty="0"/>
              <a:t>문의</a:t>
            </a:r>
          </a:p>
          <a:p>
            <a:pPr marL="274320" indent="-274320" latinLnBrk="0">
              <a:buFontTx/>
              <a:buNone/>
            </a:pPr>
            <a:r>
              <a:rPr lang="ko-KR" altLang="en-US" dirty="0"/>
              <a:t>- 문의 글에 대해 </a:t>
            </a:r>
            <a:r>
              <a:rPr lang="en-US" altLang="ko-KR" dirty="0"/>
              <a:t>Ajax </a:t>
            </a:r>
            <a:r>
              <a:rPr lang="ko-KR" altLang="en-US" dirty="0"/>
              <a:t>를 통해 답글에 대한 내용 및 답글 수 표기  </a:t>
            </a:r>
            <a:r>
              <a:rPr lang="en-US" altLang="ko-KR" dirty="0"/>
              <a:t>/ </a:t>
            </a:r>
            <a:r>
              <a:rPr lang="ko-KR" altLang="en-US" dirty="0"/>
              <a:t>답글 게시 내용을 </a:t>
            </a:r>
            <a:r>
              <a:rPr lang="en-US" altLang="ko-KR" dirty="0" err="1"/>
              <a:t>coolsms</a:t>
            </a:r>
            <a:r>
              <a:rPr lang="en-US" altLang="ko-KR" dirty="0"/>
              <a:t> / SMTP </a:t>
            </a:r>
            <a:r>
              <a:rPr lang="ko-KR" altLang="en-US" dirty="0"/>
              <a:t>이용하여 등록된 메일 및</a:t>
            </a:r>
            <a:r>
              <a:rPr lang="en-US" altLang="ko-KR" dirty="0"/>
              <a:t> </a:t>
            </a:r>
            <a:r>
              <a:rPr lang="ko-KR" altLang="en-US" dirty="0"/>
              <a:t>문자로 전송하는 기능 구현</a:t>
            </a:r>
          </a:p>
          <a:p>
            <a:pPr marL="274320" indent="-274320" latinLnBrk="0">
              <a:buSzPct val="95000"/>
              <a:buFont typeface="Wingdings 2"/>
              <a:buChar char=""/>
            </a:pP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457200" y="704215"/>
            <a:ext cx="8230235" cy="1143635"/>
          </a:xfrm>
          <a:prstGeom prst="rect">
            <a:avLst/>
          </a:prstGeom>
        </p:spPr>
        <p:txBody>
          <a:bodyPr vert="horz" wrap="square" lIns="0" tIns="45720" rIns="0" bIns="0" numCol="1" anchor="b">
            <a:normAutofit/>
          </a:bodyPr>
          <a:lstStyle/>
          <a:p>
            <a:pPr marL="0" indent="0" latinLnBrk="0">
              <a:buFontTx/>
              <a:buNone/>
            </a:pPr>
            <a:r>
              <a:rPr lang="ko-KR" altLang="en-US" sz="5000" b="0">
                <a:ln w="9525" cap="flat" cmpd="sng">
                  <a:noFill/>
                  <a:prstDash/>
                </a:ln>
                <a:solidFill>
                  <a:schemeClr val="tx2"/>
                </a:solidFill>
                <a:latin typeface="Calibri" charset="0"/>
                <a:ea typeface="HY중고딕" charset="0"/>
                <a:cs typeface="+mj-cs"/>
              </a:rPr>
              <a:t>개인별 구현 범위 </a:t>
            </a:r>
            <a:r>
              <a:rPr lang="en-US" altLang="ko-KR" sz="5000" b="0">
                <a:ln w="9525" cap="flat" cmpd="sng">
                  <a:noFill/>
                  <a:prstDash/>
                </a:ln>
                <a:solidFill>
                  <a:schemeClr val="tx2"/>
                </a:solidFill>
                <a:latin typeface="Calibri" charset="0"/>
                <a:ea typeface="HY중고딕" charset="0"/>
                <a:cs typeface="+mj-cs"/>
              </a:rPr>
              <a:t>- </a:t>
            </a:r>
            <a:r>
              <a:rPr lang="ko-KR" altLang="en-US" sz="5000" b="0">
                <a:ln w="9525" cap="flat" cmpd="sng">
                  <a:noFill/>
                  <a:prstDash/>
                </a:ln>
                <a:solidFill>
                  <a:schemeClr val="tx2"/>
                </a:solidFill>
                <a:latin typeface="Calibri" charset="0"/>
                <a:ea typeface="HY중고딕" charset="0"/>
                <a:cs typeface="+mj-cs"/>
              </a:rPr>
              <a:t>강민규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457200" y="1935480"/>
            <a:ext cx="8230235" cy="438975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74320" indent="-274320" latinLnBrk="0">
              <a:buSzPct val="95000"/>
              <a:buFont typeface="Wingdings 2"/>
              <a:buChar char=""/>
            </a:pPr>
            <a:r>
              <a:rPr lang="ko-KR" altLang="en-US" sz="2600" dirty="0" err="1">
                <a:latin typeface="Constantia" charset="0"/>
                <a:ea typeface="HY신명조" charset="0"/>
                <a:cs typeface="+mn-cs"/>
              </a:rPr>
              <a:t>배송지</a:t>
            </a:r>
            <a:r>
              <a:rPr lang="ko-KR" altLang="en-US" sz="2600" dirty="0">
                <a:latin typeface="Constantia" charset="0"/>
                <a:ea typeface="HY신명조" charset="0"/>
                <a:cs typeface="+mn-cs"/>
              </a:rPr>
              <a:t> 관리</a:t>
            </a:r>
          </a:p>
          <a:p>
            <a:pPr marL="274320" indent="-274320" latinLnBrk="0">
              <a:buFontTx/>
              <a:buNone/>
            </a:pPr>
            <a:r>
              <a:rPr lang="ko-KR" altLang="en-US" sz="2600" dirty="0">
                <a:latin typeface="Constantia" charset="0"/>
                <a:ea typeface="HY신명조" charset="0"/>
                <a:cs typeface="+mn-cs"/>
              </a:rPr>
              <a:t>- 도로명 </a:t>
            </a:r>
            <a:r>
              <a:rPr lang="en-US" altLang="ko-KR" sz="2600" dirty="0">
                <a:latin typeface="Constantia" charset="0"/>
                <a:ea typeface="HY신명조" charset="0"/>
                <a:cs typeface="+mn-cs"/>
              </a:rPr>
              <a:t>API</a:t>
            </a:r>
            <a:r>
              <a:rPr lang="ko-KR" altLang="en-US" sz="2600" dirty="0">
                <a:latin typeface="Constantia" charset="0"/>
                <a:ea typeface="HY신명조" charset="0"/>
                <a:cs typeface="+mn-cs"/>
              </a:rPr>
              <a:t>를 통해 주소지 입력 </a:t>
            </a:r>
            <a:r>
              <a:rPr lang="en-US" altLang="ko-KR" sz="2600" dirty="0">
                <a:latin typeface="Constantia" charset="0"/>
                <a:ea typeface="HY신명조" charset="0"/>
                <a:cs typeface="+mn-cs"/>
              </a:rPr>
              <a:t>/ Ajax</a:t>
            </a:r>
            <a:r>
              <a:rPr lang="ko-KR" altLang="en-US" sz="2600" dirty="0">
                <a:latin typeface="Constantia" charset="0"/>
                <a:ea typeface="HY신명조" charset="0"/>
                <a:cs typeface="+mn-cs"/>
              </a:rPr>
              <a:t>를 이용한 동적페이지 구현</a:t>
            </a:r>
          </a:p>
          <a:p>
            <a:pPr marL="274320" indent="-274320" latinLnBrk="0">
              <a:buFontTx/>
              <a:buNone/>
            </a:pPr>
            <a:endParaRPr lang="ko-KR" altLang="en-US" sz="2600" dirty="0">
              <a:latin typeface="Constantia" charset="0"/>
              <a:ea typeface="HY신명조" charset="0"/>
              <a:cs typeface="+mn-cs"/>
            </a:endParaRPr>
          </a:p>
          <a:p>
            <a:pPr marL="274320" indent="-274320" latinLnBrk="0">
              <a:buSzPct val="95000"/>
              <a:buFont typeface="Wingdings 2"/>
              <a:buChar char=""/>
            </a:pPr>
            <a:r>
              <a:rPr lang="ko-KR" altLang="en-US" sz="2600" dirty="0" err="1">
                <a:latin typeface="Constantia" charset="0"/>
                <a:ea typeface="HY신명조" charset="0"/>
                <a:cs typeface="+mn-cs"/>
              </a:rPr>
              <a:t>재입고</a:t>
            </a:r>
            <a:r>
              <a:rPr lang="ko-KR" altLang="en-US" sz="2600" dirty="0">
                <a:latin typeface="Constantia" charset="0"/>
                <a:ea typeface="HY신명조" charset="0"/>
                <a:cs typeface="+mn-cs"/>
              </a:rPr>
              <a:t> 알림</a:t>
            </a:r>
          </a:p>
          <a:p>
            <a:pPr latinLnBrk="0">
              <a:buNone/>
            </a:pPr>
            <a:r>
              <a:rPr lang="en-US" altLang="ko-KR" sz="2600" dirty="0">
                <a:latin typeface="Constantia" charset="0"/>
                <a:ea typeface="HY신명조" charset="0"/>
                <a:cs typeface="+mn-cs"/>
              </a:rPr>
              <a:t>- </a:t>
            </a:r>
            <a:r>
              <a:rPr lang="ko-KR" altLang="en-US" sz="2600" dirty="0">
                <a:latin typeface="Constantia" charset="0"/>
                <a:ea typeface="HY신명조" charset="0"/>
                <a:cs typeface="+mn-cs"/>
              </a:rPr>
              <a:t>재고 </a:t>
            </a:r>
            <a:r>
              <a:rPr lang="ko-KR" altLang="en-US" sz="2600" dirty="0" err="1">
                <a:latin typeface="Constantia" charset="0"/>
                <a:ea typeface="HY신명조" charset="0"/>
                <a:cs typeface="+mn-cs"/>
              </a:rPr>
              <a:t>입고시</a:t>
            </a:r>
            <a:r>
              <a:rPr lang="ko-KR" altLang="en-US" dirty="0"/>
              <a:t> </a:t>
            </a:r>
            <a:r>
              <a:rPr lang="en-US" altLang="ko-KR" dirty="0" err="1"/>
              <a:t>coolsms</a:t>
            </a:r>
            <a:r>
              <a:rPr lang="en-US" altLang="ko-KR" dirty="0"/>
              <a:t> / SMTP </a:t>
            </a:r>
            <a:r>
              <a:rPr lang="ko-KR" altLang="en-US" dirty="0"/>
              <a:t>이용하여 등록된 메일 및</a:t>
            </a:r>
            <a:r>
              <a:rPr lang="en-US" altLang="ko-KR" dirty="0"/>
              <a:t> </a:t>
            </a:r>
            <a:r>
              <a:rPr lang="ko-KR" altLang="en-US" dirty="0"/>
              <a:t>문자 </a:t>
            </a:r>
            <a:r>
              <a:rPr lang="ko-KR" altLang="en-US" dirty="0" err="1"/>
              <a:t>전송로</a:t>
            </a:r>
            <a:r>
              <a:rPr lang="ko-KR" altLang="en-US" dirty="0"/>
              <a:t> </a:t>
            </a:r>
            <a:r>
              <a:rPr lang="ko-KR" altLang="en-US" dirty="0" err="1"/>
              <a:t>재입고</a:t>
            </a:r>
            <a:r>
              <a:rPr lang="ko-KR" altLang="en-US" dirty="0"/>
              <a:t> 알림 기능 구현</a:t>
            </a:r>
          </a:p>
          <a:p>
            <a:pPr marL="274320" indent="-274320" latinLnBrk="0">
              <a:buFontTx/>
              <a:buNone/>
            </a:pPr>
            <a:endParaRPr lang="ko-KR" altLang="en-US" sz="2600" dirty="0">
              <a:latin typeface="Constantia" charset="0"/>
              <a:ea typeface="HY신명조" charset="0"/>
              <a:cs typeface="+mn-cs"/>
            </a:endParaRPr>
          </a:p>
          <a:p>
            <a:pPr marL="274320" indent="-274320" latinLnBrk="0">
              <a:buSzPct val="95000"/>
              <a:buFont typeface="Wingdings 2"/>
              <a:buChar char=""/>
            </a:pPr>
            <a:endParaRPr lang="ko-KR" altLang="en-US" sz="2600" dirty="0">
              <a:latin typeface="Constantia" charset="0"/>
              <a:ea typeface="HY신명조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490855" y="132080"/>
            <a:ext cx="8230870" cy="1144270"/>
          </a:xfrm>
          <a:prstGeom prst="rect">
            <a:avLst/>
          </a:prstGeom>
        </p:spPr>
        <p:txBody>
          <a:bodyPr vert="horz" wrap="square" lIns="0" tIns="45720" rIns="0" bIns="0" numCol="1" anchor="b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5000" b="0">
                <a:ln w="9525" cap="flat" cmpd="sng">
                  <a:noFill/>
                  <a:prstDash/>
                </a:ln>
                <a:solidFill>
                  <a:schemeClr val="tx2"/>
                </a:solidFill>
                <a:latin typeface="Calibri" charset="0"/>
                <a:ea typeface="HY중고딕" charset="0"/>
                <a:cs typeface="+mj-cs"/>
              </a:rPr>
              <a:t>공지사항</a:t>
            </a:r>
            <a:endParaRPr lang="ko-KR" altLang="en-US" sz="5000" b="0">
              <a:ln w="9525" cap="flat" cmpd="sng">
                <a:noFill/>
                <a:prstDash/>
              </a:ln>
              <a:latin typeface="Calibri" charset="0"/>
              <a:ea typeface="HY중고딕" charset="0"/>
              <a:cs typeface="+mj-cs"/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="" xmlns:p14="http://schemas.microsoft.com/office/powerpoint/2010/main" xmlns:a16="http://schemas.microsoft.com/office/drawing/2014/main" id="{69246FCA-75EB-41ED-A50A-A067F45DD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705" y="1275715"/>
            <a:ext cx="4248785" cy="43910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p14="http://schemas.microsoft.com/office/powerpoint/2010/main" xmlns:a16="http://schemas.microsoft.com/office/drawing/2014/main" id="{6D4A077B-7DD6-4C6D-8E19-5203E2E19ED4}"/>
              </a:ext>
            </a:extLst>
          </p:cNvPr>
          <p:cNvSpPr txBox="1"/>
          <p:nvPr/>
        </p:nvSpPr>
        <p:spPr>
          <a:xfrm>
            <a:off x="1655445" y="5301615"/>
            <a:ext cx="1296035" cy="32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rgbClr val="FF0000"/>
                </a:solidFill>
              </a:rPr>
              <a:t>① </a:t>
            </a:r>
            <a:r>
              <a:rPr lang="ko-KR" altLang="en-US" sz="1500" dirty="0" err="1">
                <a:solidFill>
                  <a:srgbClr val="FF0000"/>
                </a:solidFill>
              </a:rPr>
              <a:t>페이징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p14="http://schemas.microsoft.com/office/powerpoint/2010/main" xmlns:a16="http://schemas.microsoft.com/office/drawing/2014/main" id="{C03A5803-9068-4542-A140-60B92BCBEB2F}"/>
              </a:ext>
            </a:extLst>
          </p:cNvPr>
          <p:cNvSpPr txBox="1"/>
          <p:nvPr/>
        </p:nvSpPr>
        <p:spPr>
          <a:xfrm>
            <a:off x="2987675" y="5582285"/>
            <a:ext cx="1296035" cy="32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rgbClr val="FF0000"/>
                </a:solidFill>
              </a:rPr>
              <a:t>② 검색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="" xmlns:p14="http://schemas.microsoft.com/office/powerpoint/2010/main" xmlns:a16="http://schemas.microsoft.com/office/drawing/2014/main" id="{E4100F96-91EF-4D4D-8E16-9BD511E0B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710" y="1275715"/>
            <a:ext cx="4572000" cy="301752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="" xmlns:p14="http://schemas.microsoft.com/office/powerpoint/2010/main" xmlns:a16="http://schemas.microsoft.com/office/drawing/2014/main" id="{0955626A-1968-489F-92B8-3A3D9C05C2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855" y="4646295"/>
            <a:ext cx="4573905" cy="1097280"/>
          </a:xfrm>
          <a:prstGeom prst="rect">
            <a:avLst/>
          </a:prstGeom>
        </p:spPr>
      </p:pic>
      <p:sp>
        <p:nvSpPr>
          <p:cNvPr id="17" name="TextBox 16"/>
          <p:cNvSpPr txBox="1">
            <a:spLocks/>
          </p:cNvSpPr>
          <p:nvPr/>
        </p:nvSpPr>
        <p:spPr>
          <a:xfrm>
            <a:off x="4573905" y="4207510"/>
            <a:ext cx="2380615" cy="55308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③ </a:t>
            </a:r>
            <a:r>
              <a:rPr lang="en-US" altLang="ko-KR" sz="1500">
                <a:solidFill>
                  <a:srgbClr val="FF0000"/>
                </a:solidFill>
              </a:rPr>
              <a:t>LEAD/LAG </a:t>
            </a:r>
            <a:r>
              <a:rPr lang="ko-KR" altLang="en-US" sz="1500">
                <a:solidFill>
                  <a:srgbClr val="FF0000"/>
                </a:solidFill>
              </a:rPr>
              <a:t>함수</a:t>
            </a:r>
          </a:p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 이전글</a:t>
            </a:r>
            <a:r>
              <a:rPr lang="en-US" altLang="ko-KR" sz="1500">
                <a:solidFill>
                  <a:srgbClr val="FF0000"/>
                </a:solidFill>
              </a:rPr>
              <a:t>/</a:t>
            </a:r>
            <a:r>
              <a:rPr lang="ko-KR" altLang="en-US" sz="1500">
                <a:solidFill>
                  <a:srgbClr val="FF0000"/>
                </a:solidFill>
              </a:rPr>
              <a:t>다음글</a:t>
            </a:r>
          </a:p>
        </p:txBody>
      </p:sp>
      <p:sp>
        <p:nvSpPr>
          <p:cNvPr id="18" name="TextBox 17"/>
          <p:cNvSpPr txBox="1">
            <a:spLocks/>
          </p:cNvSpPr>
          <p:nvPr/>
        </p:nvSpPr>
        <p:spPr>
          <a:xfrm>
            <a:off x="7654290" y="5773420"/>
            <a:ext cx="1490345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④ 수정</a:t>
            </a:r>
            <a:r>
              <a:rPr lang="en-US" altLang="ko-KR" sz="1500">
                <a:solidFill>
                  <a:srgbClr val="FF0000"/>
                </a:solidFill>
              </a:rPr>
              <a:t>/</a:t>
            </a:r>
            <a:r>
              <a:rPr lang="ko-KR" altLang="en-US" sz="1500">
                <a:solidFill>
                  <a:srgbClr val="FF0000"/>
                </a:solidFill>
              </a:rPr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1147476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="" xmlns:p14="http://schemas.microsoft.com/office/powerpoint/2010/main" xmlns:a16="http://schemas.microsoft.com/office/drawing/2014/main" id="{73D24122-6E34-474D-99EB-30893527E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" y="1215390"/>
            <a:ext cx="3654425" cy="44418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="" xmlns:p14="http://schemas.microsoft.com/office/powerpoint/2010/main" xmlns:a16="http://schemas.microsoft.com/office/drawing/2014/main" id="{0A576648-57EA-4C56-8E0F-A4376287C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780" y="1200785"/>
            <a:ext cx="5643880" cy="446532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="" xmlns:p14="http://schemas.microsoft.com/office/powerpoint/2010/main" xmlns:a16="http://schemas.microsoft.com/office/drawing/2014/main" id="{25C80377-48E6-4353-ABF0-07C28C73F2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595" y="5666105"/>
            <a:ext cx="6842125" cy="1146810"/>
          </a:xfrm>
          <a:prstGeom prst="rect">
            <a:avLst/>
          </a:prstGeom>
        </p:spPr>
      </p:pic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490855" y="132080"/>
            <a:ext cx="8230235" cy="1143635"/>
          </a:xfrm>
          <a:prstGeom prst="rect">
            <a:avLst/>
          </a:prstGeom>
        </p:spPr>
        <p:txBody>
          <a:bodyPr vert="horz" wrap="square" lIns="0" tIns="45720" rIns="0" bIns="0" numCol="1" anchor="b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dirty="0" err="1"/>
              <a:t>자주하는질문</a:t>
            </a:r>
            <a:endParaRPr lang="ko-KR" altLang="en-US" sz="5000" b="0" dirty="0">
              <a:ln w="9525" cap="flat" cmpd="sng">
                <a:noFill/>
                <a:prstDash/>
              </a:ln>
              <a:latin typeface="Calibri" charset="0"/>
              <a:ea typeface="HY중고딕" charset="0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p14="http://schemas.microsoft.com/office/powerpoint/2010/main" xmlns:a16="http://schemas.microsoft.com/office/drawing/2014/main" id="{6D4A077B-7DD6-4C6D-8E19-5203E2E19ED4}"/>
              </a:ext>
            </a:extLst>
          </p:cNvPr>
          <p:cNvSpPr txBox="1"/>
          <p:nvPr/>
        </p:nvSpPr>
        <p:spPr>
          <a:xfrm>
            <a:off x="5687060" y="5590540"/>
            <a:ext cx="1296035" cy="32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rgbClr val="FF0000"/>
                </a:solidFill>
              </a:rPr>
              <a:t>① </a:t>
            </a:r>
            <a:r>
              <a:rPr lang="ko-KR" altLang="en-US" sz="1500" dirty="0" err="1">
                <a:solidFill>
                  <a:srgbClr val="FF0000"/>
                </a:solidFill>
              </a:rPr>
              <a:t>페이징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>
            <a:spLocks/>
          </p:cNvSpPr>
          <p:nvPr/>
        </p:nvSpPr>
        <p:spPr>
          <a:xfrm>
            <a:off x="7924165" y="1532255"/>
            <a:ext cx="129667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⑤ 정렬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p14="http://schemas.microsoft.com/office/powerpoint/2010/main" xmlns:a16="http://schemas.microsoft.com/office/drawing/2014/main" id="{9B7BE031-7398-4788-A82A-D4176851BF05}"/>
              </a:ext>
            </a:extLst>
          </p:cNvPr>
          <p:cNvSpPr txBox="1"/>
          <p:nvPr/>
        </p:nvSpPr>
        <p:spPr>
          <a:xfrm>
            <a:off x="3792220" y="1571625"/>
            <a:ext cx="1440180" cy="553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rgbClr val="FF0000"/>
                </a:solidFill>
              </a:rPr>
              <a:t>③ </a:t>
            </a:r>
            <a:r>
              <a:rPr lang="en-US" altLang="ko-KR" sz="1500" dirty="0" err="1">
                <a:solidFill>
                  <a:srgbClr val="FF0000"/>
                </a:solidFill>
              </a:rPr>
              <a:t>WordCloud</a:t>
            </a:r>
            <a:r>
              <a:rPr lang="en-US" altLang="ko-KR" sz="1500" dirty="0">
                <a:solidFill>
                  <a:srgbClr val="FF0000"/>
                </a:solidFill>
              </a:rPr>
              <a:t> </a:t>
            </a:r>
          </a:p>
          <a:p>
            <a:r>
              <a:rPr lang="ko-KR" altLang="en-US" sz="1500" dirty="0">
                <a:solidFill>
                  <a:srgbClr val="FF0000"/>
                </a:solidFill>
              </a:rPr>
              <a:t> 시각화</a:t>
            </a:r>
          </a:p>
        </p:txBody>
      </p:sp>
      <p:sp>
        <p:nvSpPr>
          <p:cNvPr id="18" name="TextBox 17"/>
          <p:cNvSpPr txBox="1">
            <a:spLocks/>
          </p:cNvSpPr>
          <p:nvPr/>
        </p:nvSpPr>
        <p:spPr>
          <a:xfrm>
            <a:off x="6227445" y="6377305"/>
            <a:ext cx="1403985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④ 수정</a:t>
            </a:r>
            <a:r>
              <a:rPr lang="en-US" altLang="ko-KR" sz="1500">
                <a:solidFill>
                  <a:srgbClr val="FF0000"/>
                </a:solidFill>
              </a:rPr>
              <a:t>/</a:t>
            </a:r>
            <a:r>
              <a:rPr lang="ko-KR" altLang="en-US" sz="1500">
                <a:solidFill>
                  <a:srgbClr val="FF0000"/>
                </a:solidFill>
              </a:rPr>
              <a:t>삭제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p14="http://schemas.microsoft.com/office/powerpoint/2010/main" xmlns:a16="http://schemas.microsoft.com/office/drawing/2014/main" id="{8260A85D-EA57-413B-8D15-E56226094FCB}"/>
              </a:ext>
            </a:extLst>
          </p:cNvPr>
          <p:cNvSpPr txBox="1"/>
          <p:nvPr/>
        </p:nvSpPr>
        <p:spPr>
          <a:xfrm>
            <a:off x="1880870" y="3500755"/>
            <a:ext cx="1296035" cy="553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rgbClr val="FF0000"/>
                </a:solidFill>
              </a:rPr>
              <a:t>② </a:t>
            </a:r>
            <a:r>
              <a:rPr lang="ko-KR" altLang="en-US" sz="1500" dirty="0" err="1">
                <a:solidFill>
                  <a:srgbClr val="FF0000"/>
                </a:solidFill>
              </a:rPr>
              <a:t>크롤링</a:t>
            </a:r>
            <a:r>
              <a:rPr lang="ko-KR" altLang="en-US" sz="1500" dirty="0">
                <a:solidFill>
                  <a:srgbClr val="FF0000"/>
                </a:solidFill>
              </a:rPr>
              <a:t> </a:t>
            </a:r>
            <a:r>
              <a:rPr lang="en-US" altLang="ko-KR" sz="1500" dirty="0">
                <a:solidFill>
                  <a:srgbClr val="FF0000"/>
                </a:solidFill>
              </a:rPr>
              <a:t>/ </a:t>
            </a:r>
            <a:r>
              <a:rPr lang="en-US" altLang="ko-KR" sz="1500" dirty="0" err="1">
                <a:solidFill>
                  <a:srgbClr val="FF0000"/>
                </a:solidFill>
              </a:rPr>
              <a:t>WordCloud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76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" descr="C:/Users/admin/AppData/Roaming/PolarisOffice/ETemp/10920_2832904/fImage783912232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" y="4265930"/>
            <a:ext cx="8075930" cy="1689100"/>
          </a:xfrm>
          <a:prstGeom prst="rect">
            <a:avLst/>
          </a:prstGeom>
          <a:noFill/>
        </p:spPr>
      </p:pic>
      <p:pic>
        <p:nvPicPr>
          <p:cNvPr id="22" name="그림 21" descr="C:/Users/admin/AppData/Roaming/PolarisOffice/ETemp/10920_2832904/image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0" y="1258570"/>
            <a:ext cx="8403590" cy="3183890"/>
          </a:xfrm>
          <a:prstGeom prst="rect">
            <a:avLst/>
          </a:prstGeom>
          <a:noFill/>
        </p:spPr>
      </p:pic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490855" y="132080"/>
            <a:ext cx="8230235" cy="1143635"/>
          </a:xfrm>
          <a:prstGeom prst="rect">
            <a:avLst/>
          </a:prstGeom>
        </p:spPr>
        <p:txBody>
          <a:bodyPr vert="horz" wrap="square" lIns="0" tIns="45720" rIns="0" bIns="0" numCol="1" anchor="b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/>
              <a:t>1:1 </a:t>
            </a:r>
            <a:r>
              <a:rPr lang="ko-KR" altLang="en-US" dirty="0"/>
              <a:t>문의</a:t>
            </a:r>
            <a:endParaRPr lang="ko-KR" altLang="en-US" sz="5000" b="0" dirty="0">
              <a:ln w="9525" cap="flat" cmpd="sng">
                <a:noFill/>
                <a:prstDash/>
              </a:ln>
              <a:latin typeface="Calibri" charset="0"/>
              <a:ea typeface="HY중고딕" charset="0"/>
              <a:cs typeface="+mj-cs"/>
            </a:endParaRPr>
          </a:p>
        </p:txBody>
      </p:sp>
      <p:sp>
        <p:nvSpPr>
          <p:cNvPr id="8" name="TextBox 7"/>
          <p:cNvSpPr txBox="1">
            <a:spLocks/>
          </p:cNvSpPr>
          <p:nvPr/>
        </p:nvSpPr>
        <p:spPr>
          <a:xfrm>
            <a:off x="2809240" y="4262120"/>
            <a:ext cx="2692400" cy="55308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① </a:t>
            </a:r>
            <a:r>
              <a:rPr lang="en-US" altLang="ko-KR" sz="1500">
                <a:solidFill>
                  <a:srgbClr val="FF0000"/>
                </a:solidFill>
              </a:rPr>
              <a:t>Session </a:t>
            </a:r>
            <a:r>
              <a:rPr lang="ko-KR" altLang="en-US" sz="1500">
                <a:solidFill>
                  <a:srgbClr val="FF0000"/>
                </a:solidFill>
              </a:rPr>
              <a:t>값을 이용한 회원 데이터 조회</a:t>
            </a:r>
          </a:p>
        </p:txBody>
      </p:sp>
      <p:sp>
        <p:nvSpPr>
          <p:cNvPr id="24" name="텍스트 상자 3"/>
          <p:cNvSpPr txBox="1">
            <a:spLocks/>
          </p:cNvSpPr>
          <p:nvPr/>
        </p:nvSpPr>
        <p:spPr>
          <a:xfrm>
            <a:off x="1504950" y="5792470"/>
            <a:ext cx="6587490" cy="55308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② 주문조회시 주문내역/ 결제내역/ 상품  과거데이터 조회 / 선택시 주문번호 입력후 자동 창 종료 </a:t>
            </a:r>
          </a:p>
        </p:txBody>
      </p:sp>
      <p:cxnSp>
        <p:nvCxnSpPr>
          <p:cNvPr id="25" name="도형 72"/>
          <p:cNvCxnSpPr/>
          <p:nvPr/>
        </p:nvCxnSpPr>
        <p:spPr>
          <a:xfrm>
            <a:off x="3935095" y="3061970"/>
            <a:ext cx="450850" cy="1851025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89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="" xmlns:p14="http://schemas.microsoft.com/office/powerpoint/2010/main" xmlns:a16="http://schemas.microsoft.com/office/drawing/2014/main" id="{59095817-B01A-4188-9F28-D70B29EEC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9105" y="1280160"/>
            <a:ext cx="4551680" cy="445325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="" xmlns:p14="http://schemas.microsoft.com/office/powerpoint/2010/main" xmlns:a16="http://schemas.microsoft.com/office/drawing/2014/main" id="{E88380ED-6D54-4E48-8F75-5CFEA3295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05" y="1275715"/>
            <a:ext cx="4032250" cy="4453255"/>
          </a:xfrm>
          <a:prstGeom prst="rect">
            <a:avLst/>
          </a:prstGeom>
        </p:spPr>
      </p:pic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490855" y="132080"/>
            <a:ext cx="8230235" cy="1143635"/>
          </a:xfrm>
          <a:prstGeom prst="rect">
            <a:avLst/>
          </a:prstGeom>
        </p:spPr>
        <p:txBody>
          <a:bodyPr vert="horz" wrap="square" lIns="0" tIns="45720" rIns="0" bIns="0" numCol="1" anchor="b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/>
              <a:t>1:1 </a:t>
            </a:r>
            <a:r>
              <a:rPr lang="ko-KR" altLang="en-US" dirty="0"/>
              <a:t>문의</a:t>
            </a:r>
            <a:endParaRPr lang="ko-KR" altLang="en-US" sz="5000" b="0" dirty="0">
              <a:ln w="9525" cap="flat" cmpd="sng">
                <a:noFill/>
                <a:prstDash/>
              </a:ln>
              <a:latin typeface="Calibri" charset="0"/>
              <a:ea typeface="HY중고딕" charset="0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p14="http://schemas.microsoft.com/office/powerpoint/2010/main" xmlns:a16="http://schemas.microsoft.com/office/drawing/2014/main" id="{6D4A077B-7DD6-4C6D-8E19-5203E2E19ED4}"/>
              </a:ext>
            </a:extLst>
          </p:cNvPr>
          <p:cNvSpPr txBox="1"/>
          <p:nvPr/>
        </p:nvSpPr>
        <p:spPr>
          <a:xfrm>
            <a:off x="3203575" y="2780665"/>
            <a:ext cx="2592070" cy="553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rgbClr val="FF0000"/>
                </a:solidFill>
              </a:rPr>
              <a:t>① </a:t>
            </a:r>
            <a:r>
              <a:rPr lang="en-US" altLang="ko-KR" sz="1500" dirty="0">
                <a:solidFill>
                  <a:srgbClr val="FF0000"/>
                </a:solidFill>
              </a:rPr>
              <a:t>Ajax</a:t>
            </a:r>
            <a:r>
              <a:rPr lang="ko-KR" altLang="en-US" sz="1500" dirty="0">
                <a:solidFill>
                  <a:srgbClr val="FF0000"/>
                </a:solidFill>
              </a:rPr>
              <a:t>를 이용한 답변 유</a:t>
            </a:r>
            <a:r>
              <a:rPr lang="en-US" altLang="ko-KR" sz="1500" dirty="0">
                <a:solidFill>
                  <a:srgbClr val="FF0000"/>
                </a:solidFill>
              </a:rPr>
              <a:t>/</a:t>
            </a:r>
            <a:r>
              <a:rPr lang="ko-KR" altLang="en-US" sz="1500" dirty="0">
                <a:solidFill>
                  <a:srgbClr val="FF0000"/>
                </a:solidFill>
              </a:rPr>
              <a:t>무에 따른 자동 내용 구현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p14="http://schemas.microsoft.com/office/powerpoint/2010/main" xmlns:a16="http://schemas.microsoft.com/office/drawing/2014/main" id="{C03A5803-9068-4542-A140-60B92BCBEB2F}"/>
              </a:ext>
            </a:extLst>
          </p:cNvPr>
          <p:cNvSpPr txBox="1"/>
          <p:nvPr/>
        </p:nvSpPr>
        <p:spPr>
          <a:xfrm>
            <a:off x="5723890" y="5559425"/>
            <a:ext cx="1871980" cy="32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rgbClr val="FF0000"/>
                </a:solidFill>
              </a:rPr>
              <a:t>② 답글 개수 체크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="" xmlns:p14="http://schemas.microsoft.com/office/powerpoint/2010/main" xmlns:a16="http://schemas.microsoft.com/office/drawing/2014/main" id="{561FB435-EE74-4050-A9DE-4D5B09DEE9B7}"/>
              </a:ext>
            </a:extLst>
          </p:cNvPr>
          <p:cNvSpPr/>
          <p:nvPr/>
        </p:nvSpPr>
        <p:spPr>
          <a:xfrm>
            <a:off x="6660515" y="5300980"/>
            <a:ext cx="144145" cy="2578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="" xmlns:p14="http://schemas.microsoft.com/office/powerpoint/2010/main" xmlns:a16="http://schemas.microsoft.com/office/drawing/2014/main" id="{32DCD603-42A3-4F40-BECD-7D718B7EDF76}"/>
              </a:ext>
            </a:extLst>
          </p:cNvPr>
          <p:cNvSpPr/>
          <p:nvPr/>
        </p:nvSpPr>
        <p:spPr>
          <a:xfrm>
            <a:off x="6740525" y="2304415"/>
            <a:ext cx="144145" cy="2578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19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그림 36">
            <a:extLst>
              <a:ext uri="{FF2B5EF4-FFF2-40B4-BE49-F238E27FC236}">
                <a16:creationId xmlns="" xmlns:p14="http://schemas.microsoft.com/office/powerpoint/2010/main" xmlns:a16="http://schemas.microsoft.com/office/drawing/2014/main" id="{89AFB961-1561-48C7-A5EA-32D3D902D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4725" y="3293745"/>
            <a:ext cx="3168650" cy="1123950"/>
          </a:xfrm>
          <a:prstGeom prst="rect">
            <a:avLst/>
          </a:prstGeom>
        </p:spPr>
      </p:pic>
      <p:pic>
        <p:nvPicPr>
          <p:cNvPr id="30" name="그림 29" descr="C:/Users/admin/AppData/Roaming/PolarisOffice/ETemp/10920_2832904/image18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110" y="3690620"/>
            <a:ext cx="3268345" cy="1494155"/>
          </a:xfrm>
          <a:prstGeom prst="rect">
            <a:avLst/>
          </a:prstGeom>
          <a:noFill/>
        </p:spPr>
      </p:pic>
      <p:pic>
        <p:nvPicPr>
          <p:cNvPr id="48" name="그림 47" descr="C:/Users/admin/AppData/Roaming/PolarisOffice/ETemp/10920_2832904/image12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45" y="3937000"/>
            <a:ext cx="3594100" cy="1247775"/>
          </a:xfrm>
          <a:prstGeom prst="rect">
            <a:avLst/>
          </a:prstGeom>
          <a:noFill/>
        </p:spPr>
      </p:pic>
      <p:pic>
        <p:nvPicPr>
          <p:cNvPr id="51" name="그림 50">
            <a:extLst>
              <a:ext uri="{FF2B5EF4-FFF2-40B4-BE49-F238E27FC236}">
                <a16:creationId xmlns="" xmlns:p14="http://schemas.microsoft.com/office/powerpoint/2010/main" xmlns:a16="http://schemas.microsoft.com/office/drawing/2014/main" id="{CAC18811-10B2-426A-91A9-344914FD9B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65" y="5027930"/>
            <a:ext cx="8385175" cy="162687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="" xmlns:p14="http://schemas.microsoft.com/office/powerpoint/2010/main" xmlns:a16="http://schemas.microsoft.com/office/drawing/2014/main" id="{532B0222-A427-4BC9-9438-0FF8C7D173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3890" y="772160"/>
            <a:ext cx="2602865" cy="76771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="" xmlns:p14="http://schemas.microsoft.com/office/powerpoint/2010/main" xmlns:a16="http://schemas.microsoft.com/office/drawing/2014/main" id="{A3CF363A-F9EB-4C74-9316-B7A96E8254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90" y="1275715"/>
            <a:ext cx="9109710" cy="1913890"/>
          </a:xfrm>
          <a:prstGeom prst="rect">
            <a:avLst/>
          </a:prstGeom>
        </p:spPr>
      </p:pic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490855" y="132080"/>
            <a:ext cx="8230870" cy="1144270"/>
          </a:xfrm>
          <a:prstGeom prst="rect">
            <a:avLst/>
          </a:prstGeom>
        </p:spPr>
        <p:txBody>
          <a:bodyPr vert="horz" wrap="square" lIns="0" tIns="45720" rIns="0" bIns="0" numCol="1" anchor="b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/>
              <a:t>1:1 </a:t>
            </a:r>
            <a:r>
              <a:rPr lang="ko-KR" altLang="en-US"/>
              <a:t>문의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p14="http://schemas.microsoft.com/office/powerpoint/2010/main" xmlns:a16="http://schemas.microsoft.com/office/drawing/2014/main" id="{6D4A077B-7DD6-4C6D-8E19-5203E2E19ED4}"/>
              </a:ext>
            </a:extLst>
          </p:cNvPr>
          <p:cNvSpPr txBox="1"/>
          <p:nvPr/>
        </p:nvSpPr>
        <p:spPr>
          <a:xfrm>
            <a:off x="1779270" y="1976120"/>
            <a:ext cx="2948940" cy="32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>
                <a:solidFill>
                  <a:srgbClr val="FF0000"/>
                </a:solidFill>
              </a:rPr>
              <a:t>① 답변 게시에 화면 표시 차별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>
            <a:spLocks/>
          </p:cNvSpPr>
          <p:nvPr/>
        </p:nvSpPr>
        <p:spPr>
          <a:xfrm>
            <a:off x="5656580" y="3140075"/>
            <a:ext cx="3311525" cy="55308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② 사용자 답변 선택</a:t>
            </a:r>
            <a:r>
              <a:rPr lang="en-US" altLang="ko-KR" sz="1500">
                <a:solidFill>
                  <a:srgbClr val="FF0000"/>
                </a:solidFill>
              </a:rPr>
              <a:t>(</a:t>
            </a:r>
            <a:r>
              <a:rPr lang="ko-KR" altLang="en-US" sz="1500">
                <a:solidFill>
                  <a:srgbClr val="FF0000"/>
                </a:solidFill>
              </a:rPr>
              <a:t>메일</a:t>
            </a:r>
            <a:r>
              <a:rPr lang="en-US" altLang="ko-KR" sz="1500">
                <a:solidFill>
                  <a:srgbClr val="FF0000"/>
                </a:solidFill>
              </a:rPr>
              <a:t>/</a:t>
            </a:r>
            <a:r>
              <a:rPr lang="ko-KR" altLang="en-US" sz="1500">
                <a:solidFill>
                  <a:srgbClr val="FF0000"/>
                </a:solidFill>
              </a:rPr>
              <a:t>문자</a:t>
            </a:r>
            <a:r>
              <a:rPr lang="en-US" altLang="ko-KR" sz="1500">
                <a:solidFill>
                  <a:srgbClr val="FF0000"/>
                </a:solidFill>
              </a:rPr>
              <a:t>)</a:t>
            </a:r>
            <a:r>
              <a:rPr lang="ko-KR" altLang="en-US" sz="1500">
                <a:solidFill>
                  <a:srgbClr val="FF0000"/>
                </a:solidFill>
              </a:rPr>
              <a:t>에 따른 기능 차별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p14="http://schemas.microsoft.com/office/powerpoint/2010/main" xmlns:a16="http://schemas.microsoft.com/office/drawing/2014/main" id="{B08F98AC-527D-4320-8EAB-83113438A8D9}"/>
              </a:ext>
            </a:extLst>
          </p:cNvPr>
          <p:cNvSpPr txBox="1"/>
          <p:nvPr/>
        </p:nvSpPr>
        <p:spPr>
          <a:xfrm>
            <a:off x="972820" y="1275715"/>
            <a:ext cx="2880360" cy="32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rgbClr val="FF0000"/>
                </a:solidFill>
              </a:rPr>
              <a:t>③ 검색</a:t>
            </a:r>
          </a:p>
        </p:txBody>
      </p:sp>
      <p:cxnSp>
        <p:nvCxnSpPr>
          <p:cNvPr id="14" name="연결선: 꺾임 13">
            <a:extLst>
              <a:ext uri="{FF2B5EF4-FFF2-40B4-BE49-F238E27FC236}">
                <a16:creationId xmlns="" xmlns:p14="http://schemas.microsoft.com/office/powerpoint/2010/main" xmlns:a16="http://schemas.microsoft.com/office/drawing/2014/main" id="{DABDC86E-3150-4B76-937A-056D9BF563B3}"/>
              </a:ext>
            </a:extLst>
          </p:cNvPr>
          <p:cNvCxnSpPr>
            <a:cxnSpLocks/>
          </p:cNvCxnSpPr>
          <p:nvPr/>
        </p:nvCxnSpPr>
        <p:spPr>
          <a:xfrm rot="16200000" flipV="1">
            <a:off x="8138795" y="1195070"/>
            <a:ext cx="819785" cy="493395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>
            <a:extLst>
              <a:ext uri="{FF2B5EF4-FFF2-40B4-BE49-F238E27FC236}">
                <a16:creationId xmlns="" xmlns:p14="http://schemas.microsoft.com/office/powerpoint/2010/main" xmlns:a16="http://schemas.microsoft.com/office/drawing/2014/main" id="{7F23135F-7524-4E59-A369-0282AC2363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17005" y="793115"/>
            <a:ext cx="1007745" cy="428625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="" xmlns:p14="http://schemas.microsoft.com/office/powerpoint/2010/main" xmlns:a16="http://schemas.microsoft.com/office/drawing/2014/main" id="{F10D821C-AB47-463A-9D72-B8E4C81A9D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03035" y="1193800"/>
            <a:ext cx="949325" cy="336550"/>
          </a:xfrm>
          <a:prstGeom prst="rect">
            <a:avLst/>
          </a:prstGeom>
        </p:spPr>
      </p:pic>
      <p:cxnSp>
        <p:nvCxnSpPr>
          <p:cNvPr id="32" name="직선 화살표 연결선 31">
            <a:extLst>
              <a:ext uri="{FF2B5EF4-FFF2-40B4-BE49-F238E27FC236}">
                <a16:creationId xmlns="" xmlns:p14="http://schemas.microsoft.com/office/powerpoint/2010/main" xmlns:a16="http://schemas.microsoft.com/office/drawing/2014/main" id="{6D70AAAB-C78E-4088-8C68-AECC17D58393}"/>
              </a:ext>
            </a:extLst>
          </p:cNvPr>
          <p:cNvCxnSpPr/>
          <p:nvPr/>
        </p:nvCxnSpPr>
        <p:spPr>
          <a:xfrm flipH="1">
            <a:off x="7740650" y="2060575"/>
            <a:ext cx="981075" cy="27362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="" xmlns:p14="http://schemas.microsoft.com/office/powerpoint/2010/main" xmlns:a16="http://schemas.microsoft.com/office/drawing/2014/main" id="{5E76C468-0ABF-4EEC-85B3-5C341799D8B4}"/>
              </a:ext>
            </a:extLst>
          </p:cNvPr>
          <p:cNvSpPr txBox="1"/>
          <p:nvPr/>
        </p:nvSpPr>
        <p:spPr>
          <a:xfrm>
            <a:off x="7867650" y="4074795"/>
            <a:ext cx="1467485" cy="553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rgbClr val="FF0000"/>
                </a:solidFill>
              </a:rPr>
              <a:t>④ 답변 내용 메일로 전송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="" xmlns:p14="http://schemas.microsoft.com/office/powerpoint/2010/main" xmlns:a16="http://schemas.microsoft.com/office/drawing/2014/main" id="{63FB35E6-4221-46CB-8430-5523730437D0}"/>
              </a:ext>
            </a:extLst>
          </p:cNvPr>
          <p:cNvCxnSpPr>
            <a:cxnSpLocks/>
          </p:cNvCxnSpPr>
          <p:nvPr/>
        </p:nvCxnSpPr>
        <p:spPr>
          <a:xfrm flipH="1">
            <a:off x="3228340" y="2060575"/>
            <a:ext cx="4799965" cy="156019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그림 40">
            <a:extLst>
              <a:ext uri="{FF2B5EF4-FFF2-40B4-BE49-F238E27FC236}">
                <a16:creationId xmlns="" xmlns:p14="http://schemas.microsoft.com/office/powerpoint/2010/main" xmlns:a16="http://schemas.microsoft.com/office/drawing/2014/main" id="{1919535B-FC4B-48CE-83D1-6E0F52E4B34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0505" y="3446145"/>
            <a:ext cx="954405" cy="409575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="" xmlns:p14="http://schemas.microsoft.com/office/powerpoint/2010/main" xmlns:a16="http://schemas.microsoft.com/office/drawing/2014/main" id="{116499D4-58FF-42F1-B531-ADDA7D0EE70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56665" y="3446145"/>
            <a:ext cx="926465" cy="37973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="" xmlns:p14="http://schemas.microsoft.com/office/powerpoint/2010/main" xmlns:a16="http://schemas.microsoft.com/office/drawing/2014/main" id="{E63F8E61-C73E-4F15-9E14-6BF21DC75264}"/>
              </a:ext>
            </a:extLst>
          </p:cNvPr>
          <p:cNvSpPr txBox="1"/>
          <p:nvPr/>
        </p:nvSpPr>
        <p:spPr>
          <a:xfrm>
            <a:off x="2802890" y="4415155"/>
            <a:ext cx="2145030" cy="32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rgbClr val="FF0000"/>
                </a:solidFill>
              </a:rPr>
              <a:t>④ 답변 게시 문자 전송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="" xmlns:p14="http://schemas.microsoft.com/office/powerpoint/2010/main" xmlns:a16="http://schemas.microsoft.com/office/drawing/2014/main" id="{A7E9C141-DC19-491B-B98B-E92361ED54A6}"/>
              </a:ext>
            </a:extLst>
          </p:cNvPr>
          <p:cNvSpPr txBox="1"/>
          <p:nvPr/>
        </p:nvSpPr>
        <p:spPr>
          <a:xfrm>
            <a:off x="5505450" y="6539230"/>
            <a:ext cx="3893820" cy="32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>
                <a:solidFill>
                  <a:srgbClr val="FF0000"/>
                </a:solidFill>
              </a:rPr>
              <a:t>⑤ 사용자선택에 따라 기능의 다양성 구현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="" xmlns:p14="http://schemas.microsoft.com/office/powerpoint/2010/main" xmlns:a16="http://schemas.microsoft.com/office/drawing/2014/main" id="{58601F84-7333-4D2B-8FAE-AED2E6898234}"/>
              </a:ext>
            </a:extLst>
          </p:cNvPr>
          <p:cNvSpPr/>
          <p:nvPr/>
        </p:nvSpPr>
        <p:spPr>
          <a:xfrm>
            <a:off x="7106285" y="5888355"/>
            <a:ext cx="1080135" cy="6769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31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5" descr="C:/Users/admin/AppData/Roaming/PolarisOffice/ETemp/10920_2832904/fImage1666512532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0" y="1421765"/>
            <a:ext cx="8096885" cy="2620010"/>
          </a:xfrm>
          <a:prstGeom prst="rect">
            <a:avLst/>
          </a:prstGeom>
          <a:noFill/>
        </p:spPr>
      </p:pic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490855" y="132080"/>
            <a:ext cx="8230870" cy="1144270"/>
          </a:xfrm>
          <a:prstGeom prst="rect">
            <a:avLst/>
          </a:prstGeom>
        </p:spPr>
        <p:txBody>
          <a:bodyPr vert="horz" wrap="square" lIns="0" tIns="45720" rIns="0" bIns="0" numCol="1" anchor="b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sz="5000" b="0">
                <a:ln w="9525" cap="flat" cmpd="sng">
                  <a:noFill/>
                  <a:prstDash/>
                </a:ln>
                <a:solidFill>
                  <a:schemeClr val="tx2"/>
                </a:solidFill>
                <a:latin typeface="Calibri" charset="0"/>
                <a:ea typeface="HY중고딕" charset="0"/>
                <a:cs typeface="+mj-cs"/>
              </a:rPr>
              <a:t>배송지 관리</a:t>
            </a:r>
            <a:endParaRPr lang="ko-KR" altLang="en-US" sz="5000" b="0">
              <a:ln w="9525" cap="flat" cmpd="sng">
                <a:noFill/>
                <a:prstDash/>
              </a:ln>
              <a:latin typeface="Calibri" charset="0"/>
              <a:ea typeface="HY중고딕" charset="0"/>
              <a:cs typeface="+mj-cs"/>
            </a:endParaRPr>
          </a:p>
        </p:txBody>
      </p:sp>
      <p:sp>
        <p:nvSpPr>
          <p:cNvPr id="8" name="TextBox 7"/>
          <p:cNvSpPr txBox="1">
            <a:spLocks/>
          </p:cNvSpPr>
          <p:nvPr/>
        </p:nvSpPr>
        <p:spPr>
          <a:xfrm>
            <a:off x="1348740" y="2323465"/>
            <a:ext cx="1908175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① </a:t>
            </a:r>
            <a:r>
              <a:rPr lang="ko-KR" altLang="ko-KR" sz="1500">
                <a:solidFill>
                  <a:srgbClr val="FF0000"/>
                </a:solidFill>
              </a:rPr>
              <a:t>기본데이터로드</a:t>
            </a:r>
            <a:endParaRPr lang="ko-KR" altLang="en-US" sz="1500">
              <a:solidFill>
                <a:srgbClr val="FF0000"/>
              </a:solidFill>
            </a:endParaRPr>
          </a:p>
        </p:txBody>
      </p:sp>
      <p:pic>
        <p:nvPicPr>
          <p:cNvPr id="10" name="그림 4" descr="C:/Users/admin/AppData/Roaming/PolarisOffice/ETemp/10920_2832904/fImage169991242846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" y="3946525"/>
            <a:ext cx="3981450" cy="2941320"/>
          </a:xfrm>
          <a:prstGeom prst="rect">
            <a:avLst/>
          </a:prstGeom>
          <a:noFill/>
        </p:spPr>
      </p:pic>
      <p:pic>
        <p:nvPicPr>
          <p:cNvPr id="12" name="그림 6" descr="C:/Users/admin/AppData/Roaming/PolarisOffice/ETemp/10920_2832904/fImage13958126521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735" y="3933825"/>
            <a:ext cx="4114165" cy="2942590"/>
          </a:xfrm>
          <a:prstGeom prst="rect">
            <a:avLst/>
          </a:prstGeom>
          <a:noFill/>
        </p:spPr>
      </p:pic>
      <p:sp>
        <p:nvSpPr>
          <p:cNvPr id="13" name="텍스트 상자 7"/>
          <p:cNvSpPr txBox="1">
            <a:spLocks/>
          </p:cNvSpPr>
          <p:nvPr/>
        </p:nvSpPr>
        <p:spPr>
          <a:xfrm>
            <a:off x="2955925" y="5396230"/>
            <a:ext cx="2077085" cy="7835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② 도로명 API 를 이용한 등록 및 수정 삭제 기능</a:t>
            </a:r>
          </a:p>
        </p:txBody>
      </p:sp>
    </p:spTree>
    <p:extLst>
      <p:ext uri="{BB962C8B-B14F-4D97-AF65-F5344CB8AC3E}">
        <p14:creationId xmlns:p14="http://schemas.microsoft.com/office/powerpoint/2010/main" val="154895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21" descr="C:/Users/admin/AppData/Roaming/PolarisOffice/ETemp/10920_2832904/fImage301382019516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70" y="1633220"/>
            <a:ext cx="8049260" cy="3591560"/>
          </a:xfrm>
          <a:prstGeom prst="rect">
            <a:avLst/>
          </a:prstGeom>
          <a:noFill/>
        </p:spPr>
      </p:pic>
      <p:pic>
        <p:nvPicPr>
          <p:cNvPr id="15" name="그림 16" descr="C:/Users/admin/AppData/Roaming/PolarisOffice/ETemp/10920_2832904/fImage2263199632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660" y="5456555"/>
            <a:ext cx="4248785" cy="1238885"/>
          </a:xfrm>
          <a:prstGeom prst="rect">
            <a:avLst/>
          </a:prstGeom>
          <a:noFill/>
        </p:spPr>
      </p:pic>
      <p:sp>
        <p:nvSpPr>
          <p:cNvPr id="8" name="Rect 0"/>
          <p:cNvSpPr txBox="1">
            <a:spLocks/>
          </p:cNvSpPr>
          <p:nvPr/>
        </p:nvSpPr>
        <p:spPr>
          <a:xfrm>
            <a:off x="6261735" y="5222240"/>
            <a:ext cx="2188845" cy="101409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① 주소지 (서울/경기/인천)을 제외한 지역 구분 배송 유형 구분</a:t>
            </a: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>
            <a:off x="707390" y="5794375"/>
            <a:ext cx="2519045" cy="55308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② 기본 배송지 설정 으로 여러 배송지 관리에 유연성</a:t>
            </a:r>
          </a:p>
        </p:txBody>
      </p:sp>
      <p:sp>
        <p:nvSpPr>
          <p:cNvPr id="14" name="도형 10"/>
          <p:cNvSpPr>
            <a:spLocks/>
          </p:cNvSpPr>
          <p:nvPr/>
        </p:nvSpPr>
        <p:spPr>
          <a:xfrm>
            <a:off x="7388225" y="2933065"/>
            <a:ext cx="733425" cy="2213610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cxnSp>
        <p:nvCxnSpPr>
          <p:cNvPr id="16" name="도형 17"/>
          <p:cNvCxnSpPr/>
          <p:nvPr/>
        </p:nvCxnSpPr>
        <p:spPr>
          <a:xfrm>
            <a:off x="812800" y="4998720"/>
            <a:ext cx="2665095" cy="744855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24"/>
          <p:cNvSpPr txBox="1">
            <a:spLocks noGrp="1"/>
          </p:cNvSpPr>
          <p:nvPr>
            <p:ph type="title" idx="1"/>
          </p:nvPr>
        </p:nvSpPr>
        <p:spPr>
          <a:xfrm>
            <a:off x="490855" y="132080"/>
            <a:ext cx="8230870" cy="1144270"/>
          </a:xfrm>
          <a:prstGeom prst="rect">
            <a:avLst/>
          </a:prstGeom>
        </p:spPr>
        <p:txBody>
          <a:bodyPr vert="horz" wrap="square" lIns="0" tIns="45720" rIns="0" bIns="0" numCol="1" anchor="b">
            <a:normAutofit/>
          </a:bodyPr>
          <a:lstStyle/>
          <a:p>
            <a:pPr marL="0" indent="0" algn="ctr" defTabSz="914400" rtl="0" eaLnBrk="1" latinLnBrk="0" hangingPunct="1">
              <a:spcBef>
                <a:spcPct val="0"/>
              </a:spcBef>
              <a:buFontTx/>
              <a:buNone/>
            </a:pPr>
            <a:r>
              <a:rPr lang="ko-KR" altLang="ko-KR" sz="5000" b="0">
                <a:ln w="9525" cap="flat" cmpd="sng">
                  <a:noFill/>
                  <a:prstDash/>
                </a:ln>
                <a:solidFill>
                  <a:schemeClr val="tx2"/>
                </a:solidFill>
                <a:latin typeface="Calibri" charset="0"/>
                <a:ea typeface="HY중고딕" charset="0"/>
                <a:cs typeface="+mj-cs"/>
              </a:rPr>
              <a:t>배송지 관리</a:t>
            </a:r>
            <a:endParaRPr lang="ko-KR" altLang="en-US" sz="5000" b="0">
              <a:ln w="9525" cap="flat" cmpd="sng">
                <a:noFill/>
                <a:prstDash/>
              </a:ln>
              <a:latin typeface="Calibri" charset="0"/>
              <a:ea typeface="HY중고딕" charset="0"/>
              <a:cs typeface="+mj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네이밍 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dirty="0" smtClean="0"/>
              <a:t>Java/jsp/js </a:t>
            </a:r>
            <a:r>
              <a:rPr lang="ko-KR" altLang="en-US" sz="2400" dirty="0" smtClean="0"/>
              <a:t>의 모든 변수</a:t>
            </a:r>
            <a:r>
              <a:rPr lang="en-US" altLang="ko-KR" sz="2400" dirty="0" smtClean="0"/>
              <a:t>/</a:t>
            </a:r>
            <a:r>
              <a:rPr lang="ko-KR" altLang="en-US" sz="2400" dirty="0" smtClean="0"/>
              <a:t>메소드명은 카멜 케이스를 따름</a:t>
            </a:r>
            <a:endParaRPr lang="en-US" altLang="ko-KR" sz="2400" dirty="0" smtClean="0"/>
          </a:p>
          <a:p>
            <a:r>
              <a:rPr lang="en-US" altLang="ko-KR" sz="2400" dirty="0" smtClean="0"/>
              <a:t>Css</a:t>
            </a:r>
            <a:r>
              <a:rPr lang="ko-KR" altLang="en-US" sz="2400" dirty="0" smtClean="0"/>
              <a:t>의 경우는 예외적으로 케밥 케이스로 작성한다</a:t>
            </a:r>
            <a:endParaRPr lang="en-US" altLang="ko-KR" sz="2400" dirty="0" smtClean="0"/>
          </a:p>
          <a:p>
            <a:r>
              <a:rPr lang="ko-KR" altLang="en-US" sz="2400" dirty="0" smtClean="0"/>
              <a:t>이유는 링크 설명으로 대체</a:t>
            </a:r>
            <a:r>
              <a:rPr lang="en-US" altLang="ko-KR" sz="2400" dirty="0" smtClean="0"/>
              <a:t>(</a:t>
            </a:r>
            <a:r>
              <a:rPr lang="en-US" altLang="ko-KR" sz="2400" dirty="0" smtClean="0">
                <a:hlinkClick r:id="rId2"/>
              </a:rPr>
              <a:t>https://findawayer.tistory.com/entry/CSS%EC%97%90%EC%84%9C-%EC%BA%90%EB%A9%80%EC%BC%80%EC%9D%B4%EC%8A%A4camelCase%EB%8A%94-%EC%A2%8B%EC%A7%80-%EC%95%8A%EB%8B%A4</a:t>
            </a:r>
            <a:r>
              <a:rPr lang="en-US" altLang="ko-KR" sz="2400" dirty="0" smtClean="0"/>
              <a:t>)</a:t>
            </a:r>
          </a:p>
          <a:p>
            <a:r>
              <a:rPr lang="ko-KR" altLang="en-US" sz="2400" dirty="0" smtClean="0"/>
              <a:t>재사용된 소스나 클론코딩한 소스의 경우 위의 네이밍룰에서 제외한다 프로젝트가 완성되고 시간이 남는다면 리팩토링</a:t>
            </a:r>
            <a:endParaRPr lang="ko-KR" altLang="en-US" sz="2400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27" descr="C:/Users/admin/AppData/Roaming/PolarisOffice/ETemp/10920_2832904/fImage20502222623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055"/>
            <a:ext cx="9144635" cy="2508250"/>
          </a:xfrm>
          <a:prstGeom prst="rect">
            <a:avLst/>
          </a:prstGeom>
          <a:noFill/>
        </p:spPr>
      </p:pic>
      <p:sp>
        <p:nvSpPr>
          <p:cNvPr id="8" name="Rect 0"/>
          <p:cNvSpPr txBox="1">
            <a:spLocks/>
          </p:cNvSpPr>
          <p:nvPr/>
        </p:nvSpPr>
        <p:spPr>
          <a:xfrm>
            <a:off x="207645" y="1529080"/>
            <a:ext cx="435991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① 재입고알림신청시 관리자페이지에 자동 등록 </a:t>
            </a:r>
          </a:p>
        </p:txBody>
      </p:sp>
      <p:sp>
        <p:nvSpPr>
          <p:cNvPr id="18" name="제목 26"/>
          <p:cNvSpPr txBox="1">
            <a:spLocks noGrp="1"/>
          </p:cNvSpPr>
          <p:nvPr>
            <p:ph type="title" idx="1"/>
          </p:nvPr>
        </p:nvSpPr>
        <p:spPr>
          <a:xfrm>
            <a:off x="490855" y="132080"/>
            <a:ext cx="8230870" cy="1144270"/>
          </a:xfrm>
          <a:prstGeom prst="rect">
            <a:avLst/>
          </a:prstGeom>
        </p:spPr>
        <p:txBody>
          <a:bodyPr vert="horz" wrap="square" lIns="0" tIns="45720" rIns="0" bIns="0" numCol="1" anchor="b">
            <a:normAutofit/>
          </a:bodyPr>
          <a:lstStyle/>
          <a:p>
            <a:pPr marL="0" indent="0" algn="ctr" defTabSz="914400" rtl="0" eaLnBrk="1" latinLnBrk="0" hangingPunct="1">
              <a:spcBef>
                <a:spcPct val="0"/>
              </a:spcBef>
              <a:buFontTx/>
              <a:buNone/>
            </a:pPr>
            <a:r>
              <a:rPr lang="ko-KR" altLang="ko-KR" sz="5000" b="0">
                <a:ln w="9525" cap="flat" cmpd="sng">
                  <a:noFill/>
                  <a:prstDash/>
                </a:ln>
                <a:solidFill>
                  <a:schemeClr val="tx2"/>
                </a:solidFill>
                <a:latin typeface="Calibri" charset="0"/>
                <a:ea typeface="HY중고딕" charset="0"/>
                <a:cs typeface="+mj-cs"/>
              </a:rPr>
              <a:t>재입고 알림</a:t>
            </a:r>
            <a:endParaRPr lang="ko-KR" altLang="en-US" sz="5000" b="0">
              <a:ln w="9525" cap="flat" cmpd="sng">
                <a:noFill/>
                <a:prstDash/>
              </a:ln>
              <a:latin typeface="Calibri" charset="0"/>
              <a:ea typeface="HY중고딕" charset="0"/>
              <a:cs typeface="+mj-cs"/>
            </a:endParaRPr>
          </a:p>
        </p:txBody>
      </p:sp>
      <p:pic>
        <p:nvPicPr>
          <p:cNvPr id="20" name="그림 28" descr="C:/Users/admin/AppData/Roaming/PolarisOffice/ETemp/10920_2832904/fImage23572231702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970" y="3785235"/>
            <a:ext cx="3944620" cy="1007110"/>
          </a:xfrm>
          <a:prstGeom prst="rect">
            <a:avLst/>
          </a:prstGeom>
          <a:noFill/>
        </p:spPr>
      </p:pic>
      <p:pic>
        <p:nvPicPr>
          <p:cNvPr id="21" name="그림 29" descr="C:/Users/admin/AppData/Roaming/PolarisOffice/ETemp/10920_2832904/fImage70412246362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440" y="4808220"/>
            <a:ext cx="3420745" cy="1783080"/>
          </a:xfrm>
          <a:prstGeom prst="rect">
            <a:avLst/>
          </a:prstGeom>
          <a:noFill/>
        </p:spPr>
      </p:pic>
      <p:cxnSp>
        <p:nvCxnSpPr>
          <p:cNvPr id="23" name="도형 31"/>
          <p:cNvCxnSpPr/>
          <p:nvPr/>
        </p:nvCxnSpPr>
        <p:spPr>
          <a:xfrm>
            <a:off x="6944995" y="4411345"/>
            <a:ext cx="17780" cy="1453515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36" descr="C:/Users/admin/AppData/Roaming/PolarisOffice/ETemp/10920_2832904/fImage23332288629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" y="3823335"/>
            <a:ext cx="4258310" cy="967105"/>
          </a:xfrm>
          <a:prstGeom prst="rect">
            <a:avLst/>
          </a:prstGeom>
          <a:noFill/>
        </p:spPr>
      </p:pic>
      <p:pic>
        <p:nvPicPr>
          <p:cNvPr id="25" name="그림 37" descr="C:/Users/admin/AppData/Roaming/PolarisOffice/ETemp/10920_2832904/fImage2890482297856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60" y="4929505"/>
            <a:ext cx="3175000" cy="1698625"/>
          </a:xfrm>
          <a:prstGeom prst="rect">
            <a:avLst/>
          </a:prstGeom>
          <a:noFill/>
        </p:spPr>
      </p:pic>
      <p:cxnSp>
        <p:nvCxnSpPr>
          <p:cNvPr id="26" name="도형 38"/>
          <p:cNvCxnSpPr/>
          <p:nvPr/>
        </p:nvCxnSpPr>
        <p:spPr>
          <a:xfrm rot="5400000">
            <a:off x="5972810" y="3065780"/>
            <a:ext cx="1790700" cy="363855"/>
          </a:xfrm>
          <a:prstGeom prst="bentConnector3">
            <a:avLst>
              <a:gd name="adj1" fmla="val 50019"/>
            </a:avLst>
          </a:prstGeom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도형 44"/>
          <p:cNvCxnSpPr/>
          <p:nvPr/>
        </p:nvCxnSpPr>
        <p:spPr>
          <a:xfrm flipH="1">
            <a:off x="3182620" y="2404110"/>
            <a:ext cx="4359910" cy="1886585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도형 48"/>
          <p:cNvCxnSpPr/>
          <p:nvPr/>
        </p:nvCxnSpPr>
        <p:spPr>
          <a:xfrm>
            <a:off x="2032635" y="4168775"/>
            <a:ext cx="635" cy="1583055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도형 51"/>
          <p:cNvSpPr>
            <a:spLocks/>
          </p:cNvSpPr>
          <p:nvPr/>
        </p:nvSpPr>
        <p:spPr>
          <a:xfrm>
            <a:off x="6495415" y="6132830"/>
            <a:ext cx="545465" cy="156210"/>
          </a:xfrm>
          <a:prstGeom prst="rect">
            <a:avLst/>
          </a:prstGeom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0" name="도형 57"/>
          <p:cNvSpPr>
            <a:spLocks/>
          </p:cNvSpPr>
          <p:nvPr/>
        </p:nvSpPr>
        <p:spPr>
          <a:xfrm>
            <a:off x="3710305" y="2222500"/>
            <a:ext cx="692785" cy="234315"/>
          </a:xfrm>
          <a:prstGeom prst="rect">
            <a:avLst/>
          </a:prstGeom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1" name="도형 60"/>
          <p:cNvSpPr>
            <a:spLocks/>
          </p:cNvSpPr>
          <p:nvPr/>
        </p:nvSpPr>
        <p:spPr>
          <a:xfrm>
            <a:off x="2061210" y="5788660"/>
            <a:ext cx="657860" cy="156210"/>
          </a:xfrm>
          <a:prstGeom prst="rect">
            <a:avLst/>
          </a:prstGeom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2" name="텍스트 상자 61"/>
          <p:cNvSpPr txBox="1">
            <a:spLocks/>
          </p:cNvSpPr>
          <p:nvPr/>
        </p:nvSpPr>
        <p:spPr>
          <a:xfrm>
            <a:off x="7940040" y="2336165"/>
            <a:ext cx="1341120" cy="101409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② 재입고 알림 문자/메일 전송</a:t>
            </a:r>
          </a:p>
        </p:txBody>
      </p:sp>
      <p:sp>
        <p:nvSpPr>
          <p:cNvPr id="33" name="텍스트 상자 62"/>
          <p:cNvSpPr txBox="1">
            <a:spLocks/>
          </p:cNvSpPr>
          <p:nvPr/>
        </p:nvSpPr>
        <p:spPr>
          <a:xfrm>
            <a:off x="7202170" y="5417820"/>
            <a:ext cx="1516380" cy="55308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③ 상품명과 함께 메일 발송</a:t>
            </a:r>
          </a:p>
        </p:txBody>
      </p:sp>
      <p:sp>
        <p:nvSpPr>
          <p:cNvPr id="34" name="텍스트 상자 63"/>
          <p:cNvSpPr txBox="1">
            <a:spLocks/>
          </p:cNvSpPr>
          <p:nvPr/>
        </p:nvSpPr>
        <p:spPr>
          <a:xfrm>
            <a:off x="2785110" y="4737100"/>
            <a:ext cx="1516380" cy="55308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④ 상품명과 함께 문자 발송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67" descr="C:/Users/admin/AppData/Roaming/PolarisOffice/ETemp/10920_2832904/fImage3960592606316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610" y="3710305"/>
            <a:ext cx="3674745" cy="3191510"/>
          </a:xfrm>
          <a:prstGeom prst="rect">
            <a:avLst/>
          </a:prstGeom>
          <a:noFill/>
        </p:spPr>
      </p:pic>
      <p:pic>
        <p:nvPicPr>
          <p:cNvPr id="32" name="그림 69" descr="C:/Users/admin/AppData/Roaming/PolarisOffice/ETemp/10920_2832904/fImage5478262452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45" y="4263390"/>
            <a:ext cx="2753360" cy="2258060"/>
          </a:xfrm>
          <a:prstGeom prst="rect">
            <a:avLst/>
          </a:prstGeom>
          <a:noFill/>
        </p:spPr>
      </p:pic>
      <p:sp>
        <p:nvSpPr>
          <p:cNvPr id="29" name="텍스트 상자 66"/>
          <p:cNvSpPr txBox="1">
            <a:spLocks/>
          </p:cNvSpPr>
          <p:nvPr/>
        </p:nvSpPr>
        <p:spPr>
          <a:xfrm>
            <a:off x="201295" y="3936365"/>
            <a:ext cx="2661920" cy="55308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② 보내고 싶은 내용 커스텀 가능(장문/단문/그림)</a:t>
            </a:r>
          </a:p>
        </p:txBody>
      </p:sp>
      <p:pic>
        <p:nvPicPr>
          <p:cNvPr id="19" name="Picture " descr="C:/Users/admin/AppData/Roaming/PolarisOffice/ETemp/10920_2832904/fImage20502240543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055"/>
            <a:ext cx="9144635" cy="2508250"/>
          </a:xfrm>
          <a:prstGeom prst="rect">
            <a:avLst/>
          </a:prstGeom>
          <a:noFill/>
        </p:spPr>
      </p:pic>
      <p:sp>
        <p:nvSpPr>
          <p:cNvPr id="8" name="Rect 0"/>
          <p:cNvSpPr txBox="1">
            <a:spLocks/>
          </p:cNvSpPr>
          <p:nvPr/>
        </p:nvSpPr>
        <p:spPr>
          <a:xfrm>
            <a:off x="6374130" y="1433830"/>
            <a:ext cx="215392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500">
                <a:solidFill>
                  <a:srgbClr val="FF0000"/>
                </a:solidFill>
              </a:rPr>
              <a:t>① 개별 문자 발송 기능</a:t>
            </a:r>
          </a:p>
        </p:txBody>
      </p:sp>
      <p:sp>
        <p:nvSpPr>
          <p:cNvPr id="18" name="제목 26"/>
          <p:cNvSpPr txBox="1">
            <a:spLocks noGrp="1"/>
          </p:cNvSpPr>
          <p:nvPr>
            <p:ph type="title" idx="1"/>
          </p:nvPr>
        </p:nvSpPr>
        <p:spPr>
          <a:xfrm>
            <a:off x="490855" y="132080"/>
            <a:ext cx="8230870" cy="1144270"/>
          </a:xfrm>
          <a:prstGeom prst="rect">
            <a:avLst/>
          </a:prstGeom>
        </p:spPr>
        <p:txBody>
          <a:bodyPr vert="horz" wrap="square" lIns="0" tIns="45720" rIns="0" bIns="0" numCol="1" anchor="b">
            <a:normAutofit/>
          </a:bodyPr>
          <a:lstStyle/>
          <a:p>
            <a:pPr marL="0" indent="0" algn="ctr" defTabSz="914400" rtl="0" eaLnBrk="1" latinLnBrk="0" hangingPunct="1">
              <a:spcBef>
                <a:spcPct val="0"/>
              </a:spcBef>
              <a:buFontTx/>
              <a:buNone/>
            </a:pPr>
            <a:r>
              <a:rPr lang="ko-KR" altLang="ko-KR" sz="5000" b="0">
                <a:ln w="9525" cap="flat" cmpd="sng">
                  <a:noFill/>
                  <a:prstDash/>
                </a:ln>
                <a:solidFill>
                  <a:schemeClr val="tx2"/>
                </a:solidFill>
                <a:latin typeface="Calibri" charset="0"/>
                <a:ea typeface="HY중고딕" charset="0"/>
                <a:cs typeface="+mj-cs"/>
              </a:rPr>
              <a:t>재입고 알림</a:t>
            </a:r>
            <a:endParaRPr lang="ko-KR" altLang="en-US" sz="5000" b="0">
              <a:ln w="9525" cap="flat" cmpd="sng">
                <a:noFill/>
                <a:prstDash/>
              </a:ln>
              <a:latin typeface="Calibri" charset="0"/>
              <a:ea typeface="HY중고딕" charset="0"/>
              <a:cs typeface="+mj-cs"/>
            </a:endParaRPr>
          </a:p>
        </p:txBody>
      </p:sp>
      <p:cxnSp>
        <p:nvCxnSpPr>
          <p:cNvPr id="27" name="Rect 0"/>
          <p:cNvCxnSpPr/>
          <p:nvPr/>
        </p:nvCxnSpPr>
        <p:spPr>
          <a:xfrm flipH="1">
            <a:off x="2767965" y="1677670"/>
            <a:ext cx="6089015" cy="2880995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도형 68"/>
          <p:cNvCxnSpPr/>
          <p:nvPr/>
        </p:nvCxnSpPr>
        <p:spPr>
          <a:xfrm>
            <a:off x="2508885" y="5233035"/>
            <a:ext cx="1971675" cy="657225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적용 라이브러리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altLang="ko-KR" sz="3400" dirty="0" smtClean="0"/>
              <a:t>Spring-boot</a:t>
            </a:r>
          </a:p>
          <a:p>
            <a:r>
              <a:rPr lang="en-US" altLang="ko-KR" sz="3400" dirty="0" smtClean="0"/>
              <a:t>- version 2.4.2</a:t>
            </a:r>
          </a:p>
          <a:p>
            <a:endParaRPr lang="en-US" altLang="ko-KR" sz="3400" dirty="0" smtClean="0"/>
          </a:p>
          <a:p>
            <a:r>
              <a:rPr lang="en-US" altLang="ko-KR" sz="3400" dirty="0" smtClean="0"/>
              <a:t>maven dependency</a:t>
            </a:r>
          </a:p>
          <a:p>
            <a:r>
              <a:rPr lang="en-US" altLang="ko-KR" sz="3400" dirty="0" smtClean="0"/>
              <a:t>- spring-boot-devtools (java</a:t>
            </a:r>
            <a:r>
              <a:rPr lang="ko-KR" altLang="en-US" sz="3400" dirty="0" smtClean="0"/>
              <a:t>코드등 변경시 서버자동재시작</a:t>
            </a:r>
            <a:r>
              <a:rPr lang="en-US" altLang="ko-KR" sz="3400" dirty="0" smtClean="0"/>
              <a:t>)</a:t>
            </a:r>
          </a:p>
          <a:p>
            <a:r>
              <a:rPr lang="en-US" altLang="ko-KR" sz="3400" dirty="0" smtClean="0"/>
              <a:t>- mybatis-spring-boot-starter (mybatis)</a:t>
            </a:r>
          </a:p>
          <a:p>
            <a:r>
              <a:rPr lang="en-US" altLang="ko-KR" sz="3400" dirty="0" smtClean="0"/>
              <a:t>- lombok (dto getter/setter</a:t>
            </a:r>
            <a:r>
              <a:rPr lang="ko-KR" altLang="en-US" sz="3400" dirty="0" smtClean="0"/>
              <a:t>등 자동생성 </a:t>
            </a:r>
            <a:r>
              <a:rPr lang="en-US" altLang="ko-KR" sz="3400" dirty="0" smtClean="0"/>
              <a:t>lib)</a:t>
            </a:r>
          </a:p>
          <a:p>
            <a:r>
              <a:rPr lang="en-US" altLang="ko-KR" sz="3400" dirty="0" smtClean="0"/>
              <a:t>- tomcat-embed-jasper (jsp </a:t>
            </a:r>
            <a:r>
              <a:rPr lang="ko-KR" altLang="en-US" sz="3400" dirty="0" smtClean="0"/>
              <a:t>사용 </a:t>
            </a:r>
            <a:r>
              <a:rPr lang="en-US" altLang="ko-KR" sz="3400" dirty="0" smtClean="0"/>
              <a:t>spring-boot</a:t>
            </a:r>
            <a:r>
              <a:rPr lang="ko-KR" altLang="en-US" sz="3400" dirty="0" smtClean="0"/>
              <a:t>는 </a:t>
            </a:r>
            <a:r>
              <a:rPr lang="en-US" altLang="ko-KR" sz="3400" dirty="0" smtClean="0"/>
              <a:t>jsp</a:t>
            </a:r>
            <a:r>
              <a:rPr lang="ko-KR" altLang="en-US" sz="3400" dirty="0" smtClean="0"/>
              <a:t>를 권장하지않음</a:t>
            </a:r>
            <a:r>
              <a:rPr lang="en-US" altLang="ko-KR" sz="3400" dirty="0" smtClean="0"/>
              <a:t>)</a:t>
            </a:r>
          </a:p>
          <a:p>
            <a:r>
              <a:rPr lang="en-US" altLang="ko-KR" sz="3400" dirty="0" smtClean="0"/>
              <a:t>- jstl</a:t>
            </a:r>
          </a:p>
          <a:p>
            <a:r>
              <a:rPr lang="en-US" altLang="ko-KR" sz="3400" dirty="0" smtClean="0"/>
              <a:t>- javax.inject (IOC</a:t>
            </a:r>
            <a:r>
              <a:rPr lang="ko-KR" altLang="en-US" sz="3400" dirty="0" smtClean="0"/>
              <a:t>컨테이너의 </a:t>
            </a:r>
            <a:r>
              <a:rPr lang="en-US" altLang="ko-KR" sz="3400" dirty="0" smtClean="0"/>
              <a:t>Bean</a:t>
            </a:r>
            <a:r>
              <a:rPr lang="ko-KR" altLang="en-US" sz="3400" dirty="0" smtClean="0"/>
              <a:t>들을 외부 </a:t>
            </a:r>
            <a:r>
              <a:rPr lang="en-US" altLang="ko-KR" sz="3400" dirty="0" smtClean="0"/>
              <a:t>.java</a:t>
            </a:r>
            <a:r>
              <a:rPr lang="ko-KR" altLang="en-US" sz="3400" dirty="0" smtClean="0"/>
              <a:t>에 </a:t>
            </a:r>
            <a:r>
              <a:rPr lang="en-US" altLang="ko-KR" sz="3400" dirty="0" smtClean="0"/>
              <a:t>injection lib)</a:t>
            </a:r>
          </a:p>
          <a:p>
            <a:r>
              <a:rPr lang="en-US" altLang="ko-KR" sz="3400" dirty="0" smtClean="0"/>
              <a:t>- ojdbc6 (oracle 11g </a:t>
            </a:r>
            <a:r>
              <a:rPr lang="ko-KR" altLang="en-US" sz="3400" dirty="0" smtClean="0"/>
              <a:t>드라이버</a:t>
            </a:r>
            <a:r>
              <a:rPr lang="en-US" altLang="ko-KR" sz="3400" dirty="0" smtClean="0"/>
              <a:t>)</a:t>
            </a:r>
          </a:p>
          <a:p>
            <a:r>
              <a:rPr lang="en-US" altLang="ko-KR" sz="3400" dirty="0" smtClean="0"/>
              <a:t>- json (json lib)</a:t>
            </a:r>
          </a:p>
          <a:p>
            <a:endParaRPr lang="en-US" altLang="ko-KR" sz="3400" dirty="0" smtClean="0"/>
          </a:p>
          <a:p>
            <a:r>
              <a:rPr lang="en-US" altLang="ko-KR" sz="3400" dirty="0" smtClean="0"/>
              <a:t>Js</a:t>
            </a:r>
          </a:p>
          <a:p>
            <a:r>
              <a:rPr lang="en-US" altLang="ko-KR" sz="3400" dirty="0" smtClean="0"/>
              <a:t>- axios.min.js (promise </a:t>
            </a:r>
            <a:r>
              <a:rPr lang="ko-KR" altLang="en-US" sz="3400" dirty="0" smtClean="0"/>
              <a:t>기반 </a:t>
            </a:r>
            <a:r>
              <a:rPr lang="en-US" altLang="ko-KR" sz="3400" dirty="0" smtClean="0"/>
              <a:t>ajax</a:t>
            </a:r>
            <a:r>
              <a:rPr lang="ko-KR" altLang="en-US" sz="3400" dirty="0" smtClean="0"/>
              <a:t> </a:t>
            </a:r>
            <a:r>
              <a:rPr lang="en-US" altLang="ko-KR" sz="3400" dirty="0" smtClean="0"/>
              <a:t>lib csrf</a:t>
            </a:r>
            <a:r>
              <a:rPr lang="ko-KR" altLang="en-US" sz="3400" dirty="0" smtClean="0"/>
              <a:t>도 지원</a:t>
            </a:r>
            <a:r>
              <a:rPr lang="en-US" altLang="ko-KR" sz="3400" dirty="0" smtClean="0"/>
              <a:t>)</a:t>
            </a:r>
          </a:p>
          <a:p>
            <a:r>
              <a:rPr lang="en-US" altLang="ko-KR" sz="3400" dirty="0" smtClean="0"/>
              <a:t>- jquery-3.5.1.min.js (Jquery)</a:t>
            </a:r>
          </a:p>
          <a:p>
            <a:r>
              <a:rPr lang="en-US" altLang="ko-KR" sz="3400" dirty="0" smtClean="0"/>
              <a:t>- bootstrap.min.js (Bootstrap4)</a:t>
            </a:r>
          </a:p>
          <a:p>
            <a:r>
              <a:rPr lang="en-US" altLang="ko-KR" sz="3400" dirty="0" smtClean="0"/>
              <a:t>- summernote-0.8.18 (</a:t>
            </a:r>
            <a:r>
              <a:rPr lang="ko-KR" altLang="en-US" sz="3400" dirty="0" smtClean="0"/>
              <a:t>텍스트에디터</a:t>
            </a:r>
            <a:r>
              <a:rPr lang="en-US" altLang="ko-KR" sz="3400" dirty="0" smtClean="0"/>
              <a:t>)</a:t>
            </a:r>
          </a:p>
          <a:p>
            <a:endParaRPr lang="en-US" altLang="ko-KR" sz="3400" dirty="0" smtClean="0"/>
          </a:p>
          <a:p>
            <a:r>
              <a:rPr lang="en-US" altLang="ko-KR" sz="3400" dirty="0" smtClean="0"/>
              <a:t>Css</a:t>
            </a:r>
          </a:p>
          <a:p>
            <a:r>
              <a:rPr lang="en-US" altLang="ko-KR" sz="3400" dirty="0" smtClean="0"/>
              <a:t>- bootstrap.min.css</a:t>
            </a:r>
          </a:p>
          <a:p>
            <a:endParaRPr lang="ko-KR" alt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적용 </a:t>
            </a:r>
            <a:r>
              <a:rPr lang="en-US" altLang="ko-KR" dirty="0" smtClean="0"/>
              <a:t>API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- naver search api</a:t>
            </a:r>
          </a:p>
          <a:p>
            <a:r>
              <a:rPr lang="en-US" altLang="ko-KR" sz="2400" dirty="0" smtClean="0"/>
              <a:t>- kakao map api</a:t>
            </a:r>
          </a:p>
          <a:p>
            <a:r>
              <a:rPr lang="en-US" altLang="ko-KR" sz="2400" dirty="0" smtClean="0"/>
              <a:t>- </a:t>
            </a:r>
            <a:r>
              <a:rPr lang="en-US" altLang="ko-KR" sz="2400" dirty="0" smtClean="0">
                <a:hlinkClick r:id="rId2"/>
              </a:rPr>
              <a:t>http://api.openweathermap.org</a:t>
            </a:r>
            <a:r>
              <a:rPr lang="en-US" altLang="ko-KR" sz="2400" dirty="0" smtClean="0"/>
              <a:t>                                     (Current Weather Data API) </a:t>
            </a:r>
            <a:r>
              <a:rPr lang="ko-KR" altLang="en-US" sz="2400" dirty="0" smtClean="0"/>
              <a:t>현재 날씨</a:t>
            </a:r>
            <a:endParaRPr lang="en-US" altLang="ko-KR" sz="2400" dirty="0" smtClean="0"/>
          </a:p>
          <a:p>
            <a:r>
              <a:rPr lang="en-US" altLang="ko-KR" sz="2400" dirty="0" smtClean="0"/>
              <a:t>- </a:t>
            </a:r>
            <a:r>
              <a:rPr lang="ko-KR" altLang="en-US" sz="2400" dirty="0" smtClean="0"/>
              <a:t>도로명 주소 팝업</a:t>
            </a:r>
            <a:r>
              <a:rPr lang="en-US" altLang="ko-KR" sz="2400" dirty="0" smtClean="0"/>
              <a:t>API (juso.go.kr)</a:t>
            </a:r>
          </a:p>
          <a:p>
            <a:r>
              <a:rPr lang="en-US" altLang="ko-KR" sz="2400" dirty="0" smtClean="0"/>
              <a:t>- </a:t>
            </a:r>
            <a:r>
              <a:rPr lang="ko-KR" altLang="en-US" sz="2400" dirty="0" smtClean="0"/>
              <a:t>보건복지부</a:t>
            </a:r>
            <a:r>
              <a:rPr lang="en-US" altLang="ko-KR" sz="2400" dirty="0" smtClean="0"/>
              <a:t>_</a:t>
            </a:r>
            <a:r>
              <a:rPr lang="ko-KR" altLang="en-US" sz="2400" dirty="0" smtClean="0"/>
              <a:t>코로나</a:t>
            </a:r>
            <a:r>
              <a:rPr lang="en-US" altLang="ko-KR" sz="2400" dirty="0" smtClean="0"/>
              <a:t>19 </a:t>
            </a:r>
            <a:r>
              <a:rPr lang="ko-KR" altLang="en-US" sz="2400" dirty="0" smtClean="0"/>
              <a:t>감염</a:t>
            </a:r>
            <a:r>
              <a:rPr lang="en-US" altLang="ko-KR" sz="2400" dirty="0" smtClean="0"/>
              <a:t>_</a:t>
            </a:r>
            <a:r>
              <a:rPr lang="ko-KR" altLang="en-US" sz="2400" dirty="0" smtClean="0"/>
              <a:t>현황 </a:t>
            </a:r>
            <a:r>
              <a:rPr lang="en-US" altLang="ko-KR" sz="2400" dirty="0" smtClean="0"/>
              <a:t>API                               (</a:t>
            </a:r>
            <a:r>
              <a:rPr lang="ko-KR" altLang="en-US" sz="2400" dirty="0" smtClean="0"/>
              <a:t>행정안전부 공공데이터 포털 </a:t>
            </a:r>
            <a:r>
              <a:rPr lang="en-US" altLang="ko-KR" sz="2400" dirty="0" smtClean="0">
                <a:hlinkClick r:id="rId3"/>
              </a:rPr>
              <a:t>http://www.data.go.kr</a:t>
            </a:r>
            <a:r>
              <a:rPr lang="en-US" altLang="ko-KR" sz="2400" dirty="0" smtClean="0"/>
              <a:t>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구현 범위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1</a:t>
            </a:r>
            <a:r>
              <a:rPr lang="ko-KR" altLang="en-US" sz="2400" dirty="0" smtClean="0"/>
              <a:t>차 목표는 쇼핑몰을 완벽구현이 목표</a:t>
            </a:r>
            <a:endParaRPr lang="en-US" altLang="ko-KR" sz="2400" dirty="0" smtClean="0"/>
          </a:p>
          <a:p>
            <a:r>
              <a:rPr lang="ko-KR" altLang="en-US" sz="2400" dirty="0" smtClean="0"/>
              <a:t>쇼핑몰 완성 후 개인별로 만들고 싶은 서비스를 완성해서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포털사이트에 메뉴로 추가</a:t>
            </a:r>
            <a:endParaRPr lang="en-US" altLang="ko-KR" sz="2400" dirty="0" smtClean="0"/>
          </a:p>
          <a:p>
            <a:r>
              <a:rPr lang="ko-KR" altLang="en-US" sz="2400" dirty="0" smtClean="0"/>
              <a:t>쇼핑몰의 경우 총 </a:t>
            </a:r>
            <a:r>
              <a:rPr lang="en-US" altLang="ko-KR" sz="2400" dirty="0" smtClean="0"/>
              <a:t>31</a:t>
            </a:r>
            <a:r>
              <a:rPr lang="ko-KR" altLang="en-US" sz="2400" dirty="0" smtClean="0"/>
              <a:t>개의 테이블중 팀장이 작업하는 </a:t>
            </a:r>
            <a:r>
              <a:rPr lang="en-US" altLang="ko-KR" sz="2400" dirty="0" smtClean="0"/>
              <a:t>10</a:t>
            </a:r>
            <a:r>
              <a:rPr lang="ko-KR" altLang="en-US" sz="2400" dirty="0" smtClean="0"/>
              <a:t>개의 테이블을 제외한 나머지 </a:t>
            </a:r>
            <a:r>
              <a:rPr lang="en-US" altLang="ko-KR" sz="2400" dirty="0" smtClean="0"/>
              <a:t>21</a:t>
            </a:r>
            <a:r>
              <a:rPr lang="ko-KR" altLang="en-US" sz="2400" dirty="0" smtClean="0"/>
              <a:t>개를 팀원 개인당 </a:t>
            </a:r>
            <a:r>
              <a:rPr lang="en-US" altLang="ko-KR" sz="2400" dirty="0" smtClean="0"/>
              <a:t>3.5</a:t>
            </a:r>
            <a:r>
              <a:rPr lang="ko-KR" altLang="en-US" sz="2400" dirty="0" smtClean="0"/>
              <a:t>개의 테이블을 할당 받아서 </a:t>
            </a:r>
            <a:r>
              <a:rPr lang="en-US" altLang="ko-KR" sz="2400" dirty="0" smtClean="0"/>
              <a:t>CRUD/MVC </a:t>
            </a:r>
            <a:r>
              <a:rPr lang="ko-KR" altLang="en-US" sz="2400" dirty="0" smtClean="0"/>
              <a:t>모두 구현</a:t>
            </a:r>
            <a:endParaRPr lang="en-US" altLang="ko-KR" sz="2400" dirty="0" smtClean="0"/>
          </a:p>
          <a:p>
            <a:r>
              <a:rPr lang="ko-KR" altLang="en-US" sz="2400" dirty="0" smtClean="0"/>
              <a:t>부연설명 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총 </a:t>
            </a:r>
            <a:r>
              <a:rPr lang="en-US" altLang="ko-KR" sz="2400" dirty="0" smtClean="0"/>
              <a:t>31</a:t>
            </a:r>
            <a:r>
              <a:rPr lang="ko-KR" altLang="en-US" sz="2400" dirty="0" smtClean="0"/>
              <a:t>개의 테이블을 팀원들 모두가 균등하게 배분하지 않고 팀장이 </a:t>
            </a:r>
            <a:r>
              <a:rPr lang="en-US" altLang="ko-KR" sz="2400" dirty="0" smtClean="0"/>
              <a:t>10</a:t>
            </a:r>
            <a:r>
              <a:rPr lang="ko-KR" altLang="en-US" sz="2400" dirty="0" smtClean="0"/>
              <a:t>개의 테이블을 작업하는 이유는 작업 난이도 그리고 기본 상품쪽이 선구현 되어야 나머지 기능들을 유연하게 연결할 수 있기때문</a:t>
            </a:r>
            <a:r>
              <a:rPr lang="en-US" altLang="ko-KR" sz="2400" dirty="0" smtClean="0"/>
              <a:t>)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흐름">
  <a:themeElements>
    <a:clrScheme name="흐름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흐름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흐름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103</TotalTime>
  <Words>1469</Words>
  <Application>Microsoft Office PowerPoint</Application>
  <PresentationFormat>화면 슬라이드 쇼(4:3)</PresentationFormat>
  <Paragraphs>346</Paragraphs>
  <Slides>61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61</vt:i4>
      </vt:variant>
    </vt:vector>
  </HeadingPairs>
  <TitlesOfParts>
    <vt:vector size="62" baseType="lpstr">
      <vt:lpstr>흐름</vt:lpstr>
      <vt:lpstr>1팀 2차 프로젝트 발표 </vt:lpstr>
      <vt:lpstr>1팀 팀원구성</vt:lpstr>
      <vt:lpstr>프로젝트 주제</vt:lpstr>
      <vt:lpstr>벤치마킹</vt:lpstr>
      <vt:lpstr>DB 모델링</vt:lpstr>
      <vt:lpstr>네이밍 룰</vt:lpstr>
      <vt:lpstr>적용 라이브러리</vt:lpstr>
      <vt:lpstr>적용 API</vt:lpstr>
      <vt:lpstr>구현 범위</vt:lpstr>
      <vt:lpstr>개인별 구현 범위 - 이승준</vt:lpstr>
      <vt:lpstr>개인별 구현 범위 - 박용순</vt:lpstr>
      <vt:lpstr>개인별 구현 범위 - 박용순</vt:lpstr>
      <vt:lpstr>개인별 구현 범위 - 박용순</vt:lpstr>
      <vt:lpstr>개인별 구현 범위 - 박용순</vt:lpstr>
      <vt:lpstr>개인별 구현 범위 - 박용순</vt:lpstr>
      <vt:lpstr>개인별 구현 범위 - 박용순</vt:lpstr>
      <vt:lpstr>개인별 구현 범위 - 진우람</vt:lpstr>
      <vt:lpstr>개인별 구현 범위 - 진우람</vt:lpstr>
      <vt:lpstr>팝업(Back end)</vt:lpstr>
      <vt:lpstr>팝업(Front end)</vt:lpstr>
      <vt:lpstr>레시피(Back end)</vt:lpstr>
      <vt:lpstr>레시피(Front end)</vt:lpstr>
      <vt:lpstr>이벤트(Back end)</vt:lpstr>
      <vt:lpstr>이벤트(Front end)</vt:lpstr>
      <vt:lpstr>이벤트(Front end)</vt:lpstr>
      <vt:lpstr>부수적인 부분 및 미완성 부분</vt:lpstr>
      <vt:lpstr>개인별 구현 범위 - 정지원</vt:lpstr>
      <vt:lpstr>장바구니</vt:lpstr>
      <vt:lpstr>늘 사는 것</vt:lpstr>
      <vt:lpstr>개인별 구현 범위 - 김희수</vt:lpstr>
      <vt:lpstr>개인별 구현 범위 - 김희수</vt:lpstr>
      <vt:lpstr>개인별 구현 범위 - 김희수</vt:lpstr>
      <vt:lpstr>개인별 구현 범위 - 헨리</vt:lpstr>
      <vt:lpstr>주문서 - 헨리</vt:lpstr>
      <vt:lpstr>주문서 - 헨리</vt:lpstr>
      <vt:lpstr>주문서 - 헨리</vt:lpstr>
      <vt:lpstr>주문서 - 헨리</vt:lpstr>
      <vt:lpstr>주문서 - 헨리</vt:lpstr>
      <vt:lpstr>주문서 - 헨리</vt:lpstr>
      <vt:lpstr>주문서 - 헨리</vt:lpstr>
      <vt:lpstr>주문서 - 헨리</vt:lpstr>
      <vt:lpstr>주문서 - 헨리</vt:lpstr>
      <vt:lpstr>주문서 - 헨리</vt:lpstr>
      <vt:lpstr>주문서 - 헨리</vt:lpstr>
      <vt:lpstr>주문서 - 헨리</vt:lpstr>
      <vt:lpstr>주문서 유효성 검사 - 헨리</vt:lpstr>
      <vt:lpstr>결제- 헨리</vt:lpstr>
      <vt:lpstr>결제완료- 헨리</vt:lpstr>
      <vt:lpstr>결제완료- 헨리</vt:lpstr>
      <vt:lpstr>개인별 구현 범위 - 강민규</vt:lpstr>
      <vt:lpstr>개인별 구현 범위 - 강민규</vt:lpstr>
      <vt:lpstr>개인별 구현 범위 - 강민규</vt:lpstr>
      <vt:lpstr>공지사항</vt:lpstr>
      <vt:lpstr>자주하는질문</vt:lpstr>
      <vt:lpstr>1:1 문의</vt:lpstr>
      <vt:lpstr>1:1 문의</vt:lpstr>
      <vt:lpstr>1:1 문의</vt:lpstr>
      <vt:lpstr>배송지 관리</vt:lpstr>
      <vt:lpstr>배송지 관리</vt:lpstr>
      <vt:lpstr>재입고 알림</vt:lpstr>
      <vt:lpstr>재입고 알림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1팀 프로젝트 주제</dc:title>
  <dc:creator>jcs66</dc:creator>
  <cp:lastModifiedBy>admin</cp:lastModifiedBy>
  <cp:revision>61</cp:revision>
  <dcterms:created xsi:type="dcterms:W3CDTF">2020-12-14T04:42:48Z</dcterms:created>
  <dcterms:modified xsi:type="dcterms:W3CDTF">2021-03-18T00:11:30Z</dcterms:modified>
</cp:coreProperties>
</file>

<file path=docProps/thumbnail.jpeg>
</file>